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2" r:id="rId1"/>
    <p:sldMasterId id="2147483676" r:id="rId2"/>
    <p:sldMasterId id="2147483701" r:id="rId3"/>
  </p:sldMasterIdLst>
  <p:notesMasterIdLst>
    <p:notesMasterId r:id="rId22"/>
  </p:notesMasterIdLst>
  <p:sldIdLst>
    <p:sldId id="256" r:id="rId4"/>
    <p:sldId id="306" r:id="rId5"/>
    <p:sldId id="310" r:id="rId6"/>
    <p:sldId id="311" r:id="rId7"/>
    <p:sldId id="257" r:id="rId8"/>
    <p:sldId id="260" r:id="rId9"/>
    <p:sldId id="274" r:id="rId10"/>
    <p:sldId id="297" r:id="rId11"/>
    <p:sldId id="298" r:id="rId12"/>
    <p:sldId id="300" r:id="rId13"/>
    <p:sldId id="299" r:id="rId14"/>
    <p:sldId id="301" r:id="rId15"/>
    <p:sldId id="314" r:id="rId16"/>
    <p:sldId id="315" r:id="rId17"/>
    <p:sldId id="313" r:id="rId18"/>
    <p:sldId id="307" r:id="rId19"/>
    <p:sldId id="312" r:id="rId20"/>
    <p:sldId id="309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122" d="100"/>
          <a:sy n="122" d="100"/>
        </p:scale>
        <p:origin x="9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ECEFD7-1159-4632-BEE1-9424FBE5DAE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A287AE-44CE-4587-9B09-197050806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0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99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5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7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105" y="1362975"/>
            <a:ext cx="10593239" cy="4675517"/>
          </a:xfrm>
          <a:prstGeom prst="rect">
            <a:avLst/>
          </a:prstGeom>
        </p:spPr>
        <p:txBody>
          <a:bodyPr/>
          <a:lstStyle>
            <a:lvl1pPr marL="233363" indent="-2333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-223838">
              <a:buClr>
                <a:srgbClr val="5E5C60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+mj-lt"/>
                <a:cs typeface="Arial" pitchFamily="34" charset="0"/>
              </a:defRPr>
            </a:lvl2pPr>
            <a:lvl3pPr marL="690563" indent="-233363"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+mj-lt"/>
                <a:cs typeface="Arial" pitchFamily="34" charset="0"/>
              </a:defRPr>
            </a:lvl3pPr>
            <a:lvl4pPr>
              <a:buFontTx/>
              <a:buNone/>
              <a:defRPr sz="1200">
                <a:solidFill>
                  <a:srgbClr val="5E5C60"/>
                </a:solidFill>
                <a:latin typeface="+mj-lt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3"/>
            <a:r>
              <a:rPr lang="en-US" dirty="0"/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88909-868C-417F-99E1-1828E926F449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39245" y="301752"/>
            <a:ext cx="11274145" cy="381000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rgbClr val="C41200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Slide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43841" y="640080"/>
            <a:ext cx="11032609" cy="381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33554" y="6189451"/>
            <a:ext cx="11122324" cy="228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Sources and Notes </a:t>
            </a:r>
          </a:p>
        </p:txBody>
      </p:sp>
    </p:spTree>
    <p:extLst>
      <p:ext uri="{BB962C8B-B14F-4D97-AF65-F5344CB8AC3E}">
        <p14:creationId xmlns:p14="http://schemas.microsoft.com/office/powerpoint/2010/main" val="65966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8EBD-0847-4131-A90B-3FC8F94D70B7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39245" y="381000"/>
            <a:ext cx="11274145" cy="381000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rgbClr val="C41200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Slide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" y="751940"/>
            <a:ext cx="11032609" cy="381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9"/>
          </p:nvPr>
        </p:nvSpPr>
        <p:spPr>
          <a:xfrm>
            <a:off x="540592" y="1708037"/>
            <a:ext cx="5252597" cy="4201064"/>
          </a:xfrm>
          <a:prstGeom prst="rect">
            <a:avLst/>
          </a:prstGeom>
        </p:spPr>
        <p:txBody>
          <a:bodyPr/>
          <a:lstStyle>
            <a:lvl1pPr marL="236538" indent="-236538"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200">
                <a:latin typeface="Arial" pitchFamily="34" charset="0"/>
                <a:cs typeface="Arial" pitchFamily="34" charset="0"/>
              </a:defRPr>
            </a:lvl1pPr>
            <a:lvl2pPr marL="508000" indent="-220663">
              <a:lnSpc>
                <a:spcPct val="130000"/>
              </a:lnSpc>
              <a:spcBef>
                <a:spcPts val="0"/>
              </a:spcBef>
              <a:defRPr sz="1200">
                <a:latin typeface="Arial" pitchFamily="34" charset="0"/>
                <a:cs typeface="Arial" pitchFamily="34" charset="0"/>
              </a:defRPr>
            </a:lvl2pPr>
            <a:lvl3pPr marL="795338" indent="-219075"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2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21"/>
          </p:nvPr>
        </p:nvSpPr>
        <p:spPr>
          <a:xfrm>
            <a:off x="6030758" y="1708037"/>
            <a:ext cx="5252597" cy="4201064"/>
          </a:xfrm>
          <a:prstGeom prst="rect">
            <a:avLst/>
          </a:prstGeom>
        </p:spPr>
        <p:txBody>
          <a:bodyPr/>
          <a:lstStyle>
            <a:lvl1pPr marL="236538" indent="-236538"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200">
                <a:latin typeface="Arial" pitchFamily="34" charset="0"/>
                <a:cs typeface="Arial" pitchFamily="34" charset="0"/>
              </a:defRPr>
            </a:lvl1pPr>
            <a:lvl2pPr marL="508000" indent="-220663">
              <a:lnSpc>
                <a:spcPct val="130000"/>
              </a:lnSpc>
              <a:spcBef>
                <a:spcPts val="0"/>
              </a:spcBef>
              <a:defRPr sz="1200">
                <a:latin typeface="Arial" pitchFamily="34" charset="0"/>
                <a:cs typeface="Arial" pitchFamily="34" charset="0"/>
              </a:defRPr>
            </a:lvl2pPr>
            <a:lvl3pPr marL="795338" indent="-219075"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2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540592" y="1403237"/>
            <a:ext cx="5252597" cy="276999"/>
          </a:xfrm>
          <a:prstGeom prst="rect">
            <a:avLst/>
          </a:prstGeom>
          <a:solidFill>
            <a:srgbClr val="002D1B"/>
          </a:solidFill>
        </p:spPr>
        <p:txBody>
          <a:bodyPr wrap="square" anchor="b">
            <a:spAutoFit/>
          </a:bodyPr>
          <a:lstStyle>
            <a:lvl1pPr marL="50800" indent="0">
              <a:buFontTx/>
              <a:buNone/>
              <a:defRPr sz="1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30758" y="1403237"/>
            <a:ext cx="5252597" cy="276999"/>
          </a:xfrm>
          <a:prstGeom prst="rect">
            <a:avLst/>
          </a:prstGeom>
          <a:solidFill>
            <a:srgbClr val="002D1B"/>
          </a:solidFill>
        </p:spPr>
        <p:txBody>
          <a:bodyPr wrap="square" anchor="b">
            <a:spAutoFit/>
          </a:bodyPr>
          <a:lstStyle>
            <a:lvl1pPr marL="50800" indent="0">
              <a:buFontTx/>
              <a:buNone/>
              <a:defRPr sz="1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33554" y="6189451"/>
            <a:ext cx="11122324" cy="228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Sources and Notes </a:t>
            </a:r>
          </a:p>
        </p:txBody>
      </p:sp>
    </p:spTree>
    <p:extLst>
      <p:ext uri="{BB962C8B-B14F-4D97-AF65-F5344CB8AC3E}">
        <p14:creationId xmlns:p14="http://schemas.microsoft.com/office/powerpoint/2010/main" val="3717470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0CCD-C4FC-4740-A357-1287581EBA8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4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24384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FA8C0-43C0-4460-8243-047ED1820C3F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43841" y="685800"/>
            <a:ext cx="11032609" cy="381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26186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ted bullets one column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609600" y="914400"/>
            <a:ext cx="10769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E7AC5-C0DF-44A3-B294-0296E3050AD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1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matted bullets 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9"/>
          </p:nvPr>
        </p:nvSpPr>
        <p:spPr>
          <a:xfrm>
            <a:off x="609600" y="914400"/>
            <a:ext cx="10769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C0A13-5042-46BC-BFE0-345A6FD2CAF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3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Column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20"/>
          </p:nvPr>
        </p:nvSpPr>
        <p:spPr>
          <a:xfrm>
            <a:off x="609600" y="914400"/>
            <a:ext cx="51816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65760" y="461964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5760" y="85727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21"/>
          </p:nvPr>
        </p:nvSpPr>
        <p:spPr>
          <a:xfrm>
            <a:off x="5994400" y="914400"/>
            <a:ext cx="51816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5C8A-6F93-4971-9C5F-43A25E069B5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11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ullet Column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5"/>
          <p:cNvSpPr>
            <a:spLocks noGrp="1"/>
          </p:cNvSpPr>
          <p:nvPr>
            <p:ph sz="quarter" idx="20"/>
          </p:nvPr>
        </p:nvSpPr>
        <p:spPr>
          <a:xfrm>
            <a:off x="609600" y="914400"/>
            <a:ext cx="51816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15"/>
          <p:cNvSpPr>
            <a:spLocks noGrp="1"/>
          </p:cNvSpPr>
          <p:nvPr>
            <p:ph sz="quarter" idx="21"/>
          </p:nvPr>
        </p:nvSpPr>
        <p:spPr>
          <a:xfrm>
            <a:off x="5994400" y="914400"/>
            <a:ext cx="51816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6DA4-431A-4F52-90A5-E4FA61B37EDE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6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90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Column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20"/>
          </p:nvPr>
        </p:nvSpPr>
        <p:spPr>
          <a:xfrm>
            <a:off x="3454400" y="914400"/>
            <a:ext cx="7924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914401"/>
            <a:ext cx="2695787" cy="307848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1100">
                <a:solidFill>
                  <a:schemeClr val="tx1"/>
                </a:solidFill>
                <a:latin typeface="+mj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 algn="l">
              <a:buFontTx/>
              <a:buNone/>
              <a:defRPr sz="1700">
                <a:solidFill>
                  <a:schemeClr val="tx1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styles	</a:t>
            </a:r>
          </a:p>
          <a:p>
            <a:pPr lvl="3"/>
            <a:r>
              <a:rPr lang="en-US" dirty="0"/>
              <a:t>											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37938-A3B4-4C9A-8276-9BD28856E90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40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lumn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914400"/>
            <a:ext cx="2695787" cy="3078480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1100">
                <a:solidFill>
                  <a:schemeClr val="tx1"/>
                </a:solidFill>
                <a:latin typeface="+mj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 algn="l">
              <a:buFontTx/>
              <a:buNone/>
              <a:defRPr sz="1700">
                <a:solidFill>
                  <a:schemeClr val="tx1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styles	</a:t>
            </a:r>
          </a:p>
          <a:p>
            <a:pPr lvl="3"/>
            <a:r>
              <a:rPr lang="en-US" dirty="0"/>
              <a:t>											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20"/>
          </p:nvPr>
        </p:nvSpPr>
        <p:spPr>
          <a:xfrm>
            <a:off x="3454400" y="914400"/>
            <a:ext cx="7924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B8F8-BAB0-4C35-894D-DD6DAC2891A2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94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207760" y="914401"/>
            <a:ext cx="5323840" cy="695909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6"/>
          </p:nvPr>
        </p:nvSpPr>
        <p:spPr>
          <a:xfrm>
            <a:off x="6208184" y="1752600"/>
            <a:ext cx="5323416" cy="40132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chemeClr val="tx1"/>
                </a:solidFill>
                <a:latin typeface="+mj-lt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9"/>
          </p:nvPr>
        </p:nvSpPr>
        <p:spPr>
          <a:xfrm>
            <a:off x="609600" y="914400"/>
            <a:ext cx="5283200" cy="48514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8AD97-5DEC-424A-9602-53AB9DFEB54A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73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and Graph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151" y="914400"/>
            <a:ext cx="52916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5"/>
          </p:nvPr>
        </p:nvSpPr>
        <p:spPr>
          <a:xfrm>
            <a:off x="6207760" y="914401"/>
            <a:ext cx="5323840" cy="695909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12"/>
          <p:cNvSpPr>
            <a:spLocks noGrp="1"/>
          </p:cNvSpPr>
          <p:nvPr>
            <p:ph type="chart" sz="quarter" idx="16"/>
          </p:nvPr>
        </p:nvSpPr>
        <p:spPr>
          <a:xfrm>
            <a:off x="6208184" y="1752600"/>
            <a:ext cx="5323416" cy="40132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chemeClr val="tx1"/>
                </a:solidFill>
                <a:latin typeface="+mj-lt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19"/>
          </p:nvPr>
        </p:nvSpPr>
        <p:spPr>
          <a:xfrm>
            <a:off x="609600" y="914400"/>
            <a:ext cx="5283200" cy="48514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E340C-D395-4D77-8D77-5841AA3BA08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86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1118" y="914400"/>
            <a:ext cx="52916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149788" y="914401"/>
            <a:ext cx="5323840" cy="695909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6"/>
          </p:nvPr>
        </p:nvSpPr>
        <p:spPr>
          <a:xfrm>
            <a:off x="6150212" y="1752600"/>
            <a:ext cx="5323416" cy="40132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chemeClr val="tx1"/>
                </a:solidFill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508000" y="914401"/>
            <a:ext cx="5323840" cy="695909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508000" y="1752601"/>
            <a:ext cx="5323416" cy="4031933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chemeClr val="tx1"/>
                </a:solidFill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27AE-08A9-46CD-8FDF-5B58857A1F2B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45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Graph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1118" y="914400"/>
            <a:ext cx="52916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5"/>
          </p:nvPr>
        </p:nvSpPr>
        <p:spPr>
          <a:xfrm>
            <a:off x="6141736" y="914401"/>
            <a:ext cx="5323840" cy="695909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hart Placeholder 12"/>
          <p:cNvSpPr>
            <a:spLocks noGrp="1"/>
          </p:cNvSpPr>
          <p:nvPr>
            <p:ph type="chart" sz="quarter" idx="16"/>
          </p:nvPr>
        </p:nvSpPr>
        <p:spPr>
          <a:xfrm>
            <a:off x="6142160" y="1752600"/>
            <a:ext cx="5323416" cy="40132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chemeClr val="tx1"/>
                </a:solidFill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/>
          </p:nvPr>
        </p:nvSpPr>
        <p:spPr>
          <a:xfrm>
            <a:off x="508000" y="914401"/>
            <a:ext cx="5323840" cy="695909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508424" y="1752601"/>
            <a:ext cx="5323416" cy="4031933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chemeClr val="tx1"/>
                </a:solidFill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188DF-A252-4FA0-B3F7-945AC2B4589F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47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aph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7"/>
          </p:nvPr>
        </p:nvSpPr>
        <p:spPr>
          <a:xfrm>
            <a:off x="556095" y="3471411"/>
            <a:ext cx="5323840" cy="392696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556519" y="3962400"/>
            <a:ext cx="5323416" cy="17983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1"/>
          </p:nvPr>
        </p:nvSpPr>
        <p:spPr>
          <a:xfrm>
            <a:off x="6197600" y="914400"/>
            <a:ext cx="5323840" cy="392696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hart Placeholder 12"/>
          <p:cNvSpPr>
            <a:spLocks noGrp="1"/>
          </p:cNvSpPr>
          <p:nvPr>
            <p:ph type="chart" sz="quarter" idx="22"/>
          </p:nvPr>
        </p:nvSpPr>
        <p:spPr>
          <a:xfrm>
            <a:off x="6208184" y="1405389"/>
            <a:ext cx="5323416" cy="196773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23"/>
          </p:nvPr>
        </p:nvSpPr>
        <p:spPr>
          <a:xfrm>
            <a:off x="6207760" y="3471411"/>
            <a:ext cx="5323840" cy="392696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hart Placeholder 12"/>
          <p:cNvSpPr>
            <a:spLocks noGrp="1"/>
          </p:cNvSpPr>
          <p:nvPr>
            <p:ph type="chart" sz="quarter" idx="24"/>
          </p:nvPr>
        </p:nvSpPr>
        <p:spPr>
          <a:xfrm>
            <a:off x="6208184" y="3962400"/>
            <a:ext cx="5323416" cy="17983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5" name="Content Placeholder 26"/>
          <p:cNvSpPr>
            <a:spLocks noGrp="1"/>
          </p:cNvSpPr>
          <p:nvPr>
            <p:ph sz="quarter" idx="25"/>
          </p:nvPr>
        </p:nvSpPr>
        <p:spPr>
          <a:xfrm>
            <a:off x="552031" y="914401"/>
            <a:ext cx="5327904" cy="2458719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BD4EB-9975-41F9-967E-AF470887E53B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6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graphs small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7685" y="914400"/>
            <a:ext cx="5503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7"/>
          </p:nvPr>
        </p:nvSpPr>
        <p:spPr>
          <a:xfrm>
            <a:off x="556095" y="3472767"/>
            <a:ext cx="5323840" cy="392696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556519" y="3964432"/>
            <a:ext cx="5323416" cy="1801368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1"/>
          </p:nvPr>
        </p:nvSpPr>
        <p:spPr>
          <a:xfrm>
            <a:off x="6197600" y="914400"/>
            <a:ext cx="5323840" cy="392696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hart Placeholder 12"/>
          <p:cNvSpPr>
            <a:spLocks noGrp="1"/>
          </p:cNvSpPr>
          <p:nvPr>
            <p:ph type="chart" sz="quarter" idx="22"/>
          </p:nvPr>
        </p:nvSpPr>
        <p:spPr>
          <a:xfrm>
            <a:off x="6208184" y="1406406"/>
            <a:ext cx="5323416" cy="196773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3"/>
          </p:nvPr>
        </p:nvSpPr>
        <p:spPr>
          <a:xfrm>
            <a:off x="6207760" y="3472767"/>
            <a:ext cx="5323840" cy="392696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hart Placeholder 12"/>
          <p:cNvSpPr>
            <a:spLocks noGrp="1"/>
          </p:cNvSpPr>
          <p:nvPr>
            <p:ph type="chart" sz="quarter" idx="25"/>
          </p:nvPr>
        </p:nvSpPr>
        <p:spPr>
          <a:xfrm>
            <a:off x="6208184" y="3964432"/>
            <a:ext cx="5323416" cy="1801368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3" name="Content Placeholder 26"/>
          <p:cNvSpPr>
            <a:spLocks noGrp="1"/>
          </p:cNvSpPr>
          <p:nvPr>
            <p:ph sz="quarter" idx="26"/>
          </p:nvPr>
        </p:nvSpPr>
        <p:spPr>
          <a:xfrm>
            <a:off x="552031" y="914400"/>
            <a:ext cx="5327904" cy="2459736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+mj-lt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400">
                <a:latin typeface="+mj-lt"/>
              </a:defRPr>
            </a:lvl2pPr>
            <a:lvl3pPr>
              <a:lnSpc>
                <a:spcPct val="130000"/>
              </a:lnSpc>
              <a:spcBef>
                <a:spcPts val="0"/>
              </a:spcBef>
              <a:buFont typeface="Courier New" pitchFamily="49" charset="0"/>
              <a:buChar char="o"/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06F5-B0EF-492A-817B-A6B872BBAA9A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24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556520" y="914401"/>
            <a:ext cx="10924281" cy="46242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7741404" y="5517351"/>
            <a:ext cx="3739397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45DB5-6535-4845-A851-0D71541994AC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3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Graphs no sub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556520" y="914401"/>
            <a:ext cx="10924281" cy="46242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Minon Pro"/>
                <a:cs typeface="Minon Pro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7741404" y="5517351"/>
            <a:ext cx="3739397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C78E-0544-4808-88C9-3A261C239D24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0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271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556685" y="914400"/>
            <a:ext cx="3840996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556685" y="1524001"/>
            <a:ext cx="10924116" cy="4302125"/>
          </a:xfrm>
          <a:custGeom>
            <a:avLst/>
            <a:gdLst>
              <a:gd name="connsiteX0" fmla="*/ 0 w 8269287"/>
              <a:gd name="connsiteY0" fmla="*/ 0 h 4075112"/>
              <a:gd name="connsiteX1" fmla="*/ 8269287 w 8269287"/>
              <a:gd name="connsiteY1" fmla="*/ 0 h 4075112"/>
              <a:gd name="connsiteX2" fmla="*/ 8269287 w 8269287"/>
              <a:gd name="connsiteY2" fmla="*/ 4075112 h 4075112"/>
              <a:gd name="connsiteX3" fmla="*/ 0 w 8269287"/>
              <a:gd name="connsiteY3" fmla="*/ 4075112 h 4075112"/>
              <a:gd name="connsiteX4" fmla="*/ 0 w 8269287"/>
              <a:gd name="connsiteY4" fmla="*/ 0 h 4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287" h="4075112">
                <a:moveTo>
                  <a:pt x="0" y="0"/>
                </a:moveTo>
                <a:lnTo>
                  <a:pt x="8269287" y="0"/>
                </a:lnTo>
                <a:lnTo>
                  <a:pt x="8269287" y="4075112"/>
                </a:lnTo>
                <a:lnTo>
                  <a:pt x="0" y="407511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80C2-30BB-4D6F-B39F-0309132736D9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05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556685" y="914400"/>
            <a:ext cx="3840996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556685" y="1524001"/>
            <a:ext cx="10924116" cy="4302125"/>
          </a:xfrm>
          <a:custGeom>
            <a:avLst/>
            <a:gdLst>
              <a:gd name="connsiteX0" fmla="*/ 0 w 8269287"/>
              <a:gd name="connsiteY0" fmla="*/ 0 h 4075112"/>
              <a:gd name="connsiteX1" fmla="*/ 8269287 w 8269287"/>
              <a:gd name="connsiteY1" fmla="*/ 0 h 4075112"/>
              <a:gd name="connsiteX2" fmla="*/ 8269287 w 8269287"/>
              <a:gd name="connsiteY2" fmla="*/ 4075112 h 4075112"/>
              <a:gd name="connsiteX3" fmla="*/ 0 w 8269287"/>
              <a:gd name="connsiteY3" fmla="*/ 4075112 h 4075112"/>
              <a:gd name="connsiteX4" fmla="*/ 0 w 8269287"/>
              <a:gd name="connsiteY4" fmla="*/ 0 h 4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287" h="4075112">
                <a:moveTo>
                  <a:pt x="0" y="0"/>
                </a:moveTo>
                <a:lnTo>
                  <a:pt x="8269287" y="0"/>
                </a:lnTo>
                <a:lnTo>
                  <a:pt x="8269287" y="4075112"/>
                </a:lnTo>
                <a:lnTo>
                  <a:pt x="0" y="407511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2A4BE-5448-4C46-8E39-154EB3286BE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28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556685" y="914400"/>
            <a:ext cx="3840996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9"/>
          </p:nvPr>
        </p:nvSpPr>
        <p:spPr>
          <a:xfrm>
            <a:off x="556685" y="3369382"/>
            <a:ext cx="3840996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556685" y="1537898"/>
            <a:ext cx="10924116" cy="1645920"/>
          </a:xfrm>
          <a:custGeom>
            <a:avLst/>
            <a:gdLst>
              <a:gd name="connsiteX0" fmla="*/ 0 w 8269287"/>
              <a:gd name="connsiteY0" fmla="*/ 0 h 4075112"/>
              <a:gd name="connsiteX1" fmla="*/ 8269287 w 8269287"/>
              <a:gd name="connsiteY1" fmla="*/ 0 h 4075112"/>
              <a:gd name="connsiteX2" fmla="*/ 8269287 w 8269287"/>
              <a:gd name="connsiteY2" fmla="*/ 4075112 h 4075112"/>
              <a:gd name="connsiteX3" fmla="*/ 0 w 8269287"/>
              <a:gd name="connsiteY3" fmla="*/ 4075112 h 4075112"/>
              <a:gd name="connsiteX4" fmla="*/ 0 w 8269287"/>
              <a:gd name="connsiteY4" fmla="*/ 0 h 4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287" h="4075112">
                <a:moveTo>
                  <a:pt x="0" y="0"/>
                </a:moveTo>
                <a:lnTo>
                  <a:pt x="8269287" y="0"/>
                </a:lnTo>
                <a:lnTo>
                  <a:pt x="8269287" y="4075112"/>
                </a:lnTo>
                <a:lnTo>
                  <a:pt x="0" y="407511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Table Placeholder 7"/>
          <p:cNvSpPr>
            <a:spLocks noGrp="1"/>
          </p:cNvSpPr>
          <p:nvPr>
            <p:ph type="tbl" sz="quarter" idx="20"/>
          </p:nvPr>
        </p:nvSpPr>
        <p:spPr>
          <a:xfrm>
            <a:off x="556685" y="3992880"/>
            <a:ext cx="10924116" cy="1645920"/>
          </a:xfrm>
          <a:custGeom>
            <a:avLst/>
            <a:gdLst>
              <a:gd name="connsiteX0" fmla="*/ 0 w 8269287"/>
              <a:gd name="connsiteY0" fmla="*/ 0 h 4075112"/>
              <a:gd name="connsiteX1" fmla="*/ 8269287 w 8269287"/>
              <a:gd name="connsiteY1" fmla="*/ 0 h 4075112"/>
              <a:gd name="connsiteX2" fmla="*/ 8269287 w 8269287"/>
              <a:gd name="connsiteY2" fmla="*/ 4075112 h 4075112"/>
              <a:gd name="connsiteX3" fmla="*/ 0 w 8269287"/>
              <a:gd name="connsiteY3" fmla="*/ 4075112 h 4075112"/>
              <a:gd name="connsiteX4" fmla="*/ 0 w 8269287"/>
              <a:gd name="connsiteY4" fmla="*/ 0 h 4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287" h="4075112">
                <a:moveTo>
                  <a:pt x="0" y="0"/>
                </a:moveTo>
                <a:lnTo>
                  <a:pt x="8269287" y="0"/>
                </a:lnTo>
                <a:lnTo>
                  <a:pt x="8269287" y="4075112"/>
                </a:lnTo>
                <a:lnTo>
                  <a:pt x="0" y="407511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2227F-1AC5-4ADD-9C93-A876950F714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44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able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556518" y="914400"/>
            <a:ext cx="3840996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556518" y="1536703"/>
            <a:ext cx="10924116" cy="1645920"/>
          </a:xfrm>
          <a:custGeom>
            <a:avLst/>
            <a:gdLst>
              <a:gd name="connsiteX0" fmla="*/ 0 w 8269287"/>
              <a:gd name="connsiteY0" fmla="*/ 0 h 4075112"/>
              <a:gd name="connsiteX1" fmla="*/ 8269287 w 8269287"/>
              <a:gd name="connsiteY1" fmla="*/ 0 h 4075112"/>
              <a:gd name="connsiteX2" fmla="*/ 8269287 w 8269287"/>
              <a:gd name="connsiteY2" fmla="*/ 4075112 h 4075112"/>
              <a:gd name="connsiteX3" fmla="*/ 0 w 8269287"/>
              <a:gd name="connsiteY3" fmla="*/ 4075112 h 4075112"/>
              <a:gd name="connsiteX4" fmla="*/ 0 w 8269287"/>
              <a:gd name="connsiteY4" fmla="*/ 0 h 4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287" h="4075112">
                <a:moveTo>
                  <a:pt x="0" y="0"/>
                </a:moveTo>
                <a:lnTo>
                  <a:pt x="8269287" y="0"/>
                </a:lnTo>
                <a:lnTo>
                  <a:pt x="8269287" y="4075112"/>
                </a:lnTo>
                <a:lnTo>
                  <a:pt x="0" y="407511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9"/>
          </p:nvPr>
        </p:nvSpPr>
        <p:spPr>
          <a:xfrm>
            <a:off x="556518" y="3366992"/>
            <a:ext cx="3840996" cy="437934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 sz="1100" baseline="0">
                <a:solidFill>
                  <a:srgbClr val="B01D14"/>
                </a:solidFill>
                <a:latin typeface="+mn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>
              <a:buFont typeface="Wingdings" charset="2"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able Placeholder 7"/>
          <p:cNvSpPr>
            <a:spLocks noGrp="1"/>
          </p:cNvSpPr>
          <p:nvPr>
            <p:ph type="tbl" sz="quarter" idx="20"/>
          </p:nvPr>
        </p:nvSpPr>
        <p:spPr>
          <a:xfrm>
            <a:off x="556518" y="3989294"/>
            <a:ext cx="10924116" cy="1645920"/>
          </a:xfrm>
          <a:custGeom>
            <a:avLst/>
            <a:gdLst>
              <a:gd name="connsiteX0" fmla="*/ 0 w 8269287"/>
              <a:gd name="connsiteY0" fmla="*/ 0 h 4075112"/>
              <a:gd name="connsiteX1" fmla="*/ 8269287 w 8269287"/>
              <a:gd name="connsiteY1" fmla="*/ 0 h 4075112"/>
              <a:gd name="connsiteX2" fmla="*/ 8269287 w 8269287"/>
              <a:gd name="connsiteY2" fmla="*/ 4075112 h 4075112"/>
              <a:gd name="connsiteX3" fmla="*/ 0 w 8269287"/>
              <a:gd name="connsiteY3" fmla="*/ 4075112 h 4075112"/>
              <a:gd name="connsiteX4" fmla="*/ 0 w 8269287"/>
              <a:gd name="connsiteY4" fmla="*/ 0 h 4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287" h="4075112">
                <a:moveTo>
                  <a:pt x="0" y="0"/>
                </a:moveTo>
                <a:lnTo>
                  <a:pt x="8269287" y="0"/>
                </a:lnTo>
                <a:lnTo>
                  <a:pt x="8269287" y="4075112"/>
                </a:lnTo>
                <a:lnTo>
                  <a:pt x="0" y="407511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53E0-D63D-4ADE-BAE8-3BF6F24585BE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39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03200" y="2819400"/>
            <a:ext cx="2032000" cy="228600"/>
          </a:xfrm>
          <a:prstGeom prst="rect">
            <a:avLst/>
          </a:prstGeom>
        </p:spPr>
        <p:txBody>
          <a:bodyPr anchor="ctr"/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  <a:cs typeface="Minion Pro"/>
              </a:rPr>
              <a:t>Contact Info: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4"/>
          </p:nvPr>
        </p:nvSpPr>
        <p:spPr>
          <a:xfrm>
            <a:off x="2438400" y="914400"/>
            <a:ext cx="9042400" cy="47244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900" b="1">
                <a:latin typeface="+mj-lt"/>
              </a:defRPr>
            </a:lvl1pPr>
            <a:lvl2pPr>
              <a:defRPr sz="900" baseline="0">
                <a:latin typeface="+mj-lt"/>
              </a:defRPr>
            </a:lvl2pPr>
            <a:lvl3pPr>
              <a:buFont typeface="Arial" pitchFamily="34" charset="0"/>
              <a:buChar char="•"/>
              <a:defRPr sz="9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5760" y="452438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5760" y="762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55599" y="914400"/>
            <a:ext cx="1727200" cy="17526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25"/>
          </p:nvPr>
        </p:nvSpPr>
        <p:spPr>
          <a:xfrm>
            <a:off x="203201" y="3048000"/>
            <a:ext cx="2031999" cy="25908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300"/>
              </a:spcAft>
              <a:buFontTx/>
              <a:buNone/>
              <a:defRPr sz="900" b="0" baseline="0">
                <a:solidFill>
                  <a:schemeClr val="tx1"/>
                </a:solidFill>
                <a:latin typeface="+mj-lt"/>
                <a:cs typeface="Minion Pro"/>
              </a:defRPr>
            </a:lvl1pPr>
            <a:lvl2pPr>
              <a:buClr>
                <a:srgbClr val="5E5C60"/>
              </a:buClr>
              <a:buFont typeface="Wingdings" charset="2"/>
              <a:buChar char="§"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2pPr>
            <a:lvl3pPr>
              <a:buFont typeface="Wingdings" charset="2"/>
              <a:buNone/>
              <a:defRPr sz="1400">
                <a:solidFill>
                  <a:srgbClr val="5E5C60"/>
                </a:solidFill>
                <a:latin typeface="Minion Pro"/>
                <a:cs typeface="Minion Pro"/>
              </a:defRPr>
            </a:lvl3pPr>
            <a:lvl4pPr algn="ctr">
              <a:spcBef>
                <a:spcPts val="300"/>
              </a:spcBef>
              <a:spcAft>
                <a:spcPts val="300"/>
              </a:spcAft>
              <a:buFontTx/>
              <a:buNone/>
              <a:defRPr sz="1100" b="0">
                <a:solidFill>
                  <a:schemeClr val="tx1"/>
                </a:solidFill>
                <a:latin typeface="Minion Pro"/>
                <a:cs typeface="Minion Pro"/>
              </a:defRPr>
            </a:lvl4pPr>
            <a:lvl5pPr>
              <a:buFontTx/>
              <a:buNone/>
              <a:defRPr sz="1700">
                <a:solidFill>
                  <a:srgbClr val="5E5C60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5AB93-9F45-4779-A7E0-D39C667202E8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Bullet Columns v2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365760" y="304801"/>
            <a:ext cx="10972800" cy="376237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>
                <a:solidFill>
                  <a:srgbClr val="B01D14"/>
                </a:solidFill>
                <a:latin typeface="+mn-lt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30"/>
          </p:nvPr>
        </p:nvSpPr>
        <p:spPr>
          <a:xfrm>
            <a:off x="8890000" y="6446696"/>
            <a:ext cx="66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78C46-885F-4262-824A-4B7F63570494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102" hasCustomPrompt="1"/>
          </p:nvPr>
        </p:nvSpPr>
        <p:spPr>
          <a:xfrm>
            <a:off x="445274" y="5565583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14" name="Text Placeholder 2"/>
          <p:cNvSpPr>
            <a:spLocks noGrp="1"/>
          </p:cNvSpPr>
          <p:nvPr>
            <p:ph type="body" sz="quarter" idx="103" hasCustomPrompt="1"/>
          </p:nvPr>
        </p:nvSpPr>
        <p:spPr>
          <a:xfrm>
            <a:off x="445274" y="6000403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105" hasCustomPrompt="1"/>
          </p:nvPr>
        </p:nvSpPr>
        <p:spPr>
          <a:xfrm>
            <a:off x="2016046" y="5566914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106" hasCustomPrompt="1"/>
          </p:nvPr>
        </p:nvSpPr>
        <p:spPr>
          <a:xfrm>
            <a:off x="2016046" y="6001734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108" hasCustomPrompt="1"/>
          </p:nvPr>
        </p:nvSpPr>
        <p:spPr>
          <a:xfrm>
            <a:off x="3597420" y="5568245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109" hasCustomPrompt="1"/>
          </p:nvPr>
        </p:nvSpPr>
        <p:spPr>
          <a:xfrm>
            <a:off x="3597420" y="6003065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111" hasCustomPrompt="1"/>
          </p:nvPr>
        </p:nvSpPr>
        <p:spPr>
          <a:xfrm>
            <a:off x="5168192" y="5569576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112" hasCustomPrompt="1"/>
          </p:nvPr>
        </p:nvSpPr>
        <p:spPr>
          <a:xfrm>
            <a:off x="5168192" y="6004396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114" hasCustomPrompt="1"/>
          </p:nvPr>
        </p:nvSpPr>
        <p:spPr>
          <a:xfrm>
            <a:off x="6728362" y="5570907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115" hasCustomPrompt="1"/>
          </p:nvPr>
        </p:nvSpPr>
        <p:spPr>
          <a:xfrm>
            <a:off x="6728362" y="6005727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117" hasCustomPrompt="1"/>
          </p:nvPr>
        </p:nvSpPr>
        <p:spPr>
          <a:xfrm>
            <a:off x="8309736" y="5572238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118" hasCustomPrompt="1"/>
          </p:nvPr>
        </p:nvSpPr>
        <p:spPr>
          <a:xfrm>
            <a:off x="8309736" y="6007058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298" name="Text Placeholder 2"/>
          <p:cNvSpPr>
            <a:spLocks noGrp="1"/>
          </p:cNvSpPr>
          <p:nvPr>
            <p:ph type="body" sz="quarter" idx="120" hasCustomPrompt="1"/>
          </p:nvPr>
        </p:nvSpPr>
        <p:spPr>
          <a:xfrm>
            <a:off x="9880508" y="5573569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299" name="Text Placeholder 2"/>
          <p:cNvSpPr>
            <a:spLocks noGrp="1"/>
          </p:cNvSpPr>
          <p:nvPr>
            <p:ph type="body" sz="quarter" idx="121" hasCustomPrompt="1"/>
          </p:nvPr>
        </p:nvSpPr>
        <p:spPr>
          <a:xfrm>
            <a:off x="9880508" y="6008389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02" name="Text Placeholder 2"/>
          <p:cNvSpPr>
            <a:spLocks noGrp="1"/>
          </p:cNvSpPr>
          <p:nvPr>
            <p:ph type="body" sz="quarter" idx="122" hasCustomPrompt="1"/>
          </p:nvPr>
        </p:nvSpPr>
        <p:spPr>
          <a:xfrm>
            <a:off x="447049" y="3714173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03" name="Text Placeholder 2"/>
          <p:cNvSpPr>
            <a:spLocks noGrp="1"/>
          </p:cNvSpPr>
          <p:nvPr>
            <p:ph type="body" sz="quarter" idx="123" hasCustomPrompt="1"/>
          </p:nvPr>
        </p:nvSpPr>
        <p:spPr>
          <a:xfrm>
            <a:off x="447049" y="3962142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04" name="Text Placeholder 2"/>
          <p:cNvSpPr>
            <a:spLocks noGrp="1"/>
          </p:cNvSpPr>
          <p:nvPr>
            <p:ph type="body" sz="quarter" idx="124" hasCustomPrompt="1"/>
          </p:nvPr>
        </p:nvSpPr>
        <p:spPr>
          <a:xfrm>
            <a:off x="447049" y="4396963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05" name="Straight Connector 304"/>
          <p:cNvCxnSpPr/>
          <p:nvPr userDrawn="1"/>
        </p:nvCxnSpPr>
        <p:spPr>
          <a:xfrm>
            <a:off x="866705" y="3898533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 userDrawn="1"/>
        </p:nvCxnSpPr>
        <p:spPr>
          <a:xfrm>
            <a:off x="866705" y="3764697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 Placeholder 2"/>
          <p:cNvSpPr>
            <a:spLocks noGrp="1"/>
          </p:cNvSpPr>
          <p:nvPr>
            <p:ph type="body" sz="quarter" idx="125" hasCustomPrompt="1"/>
          </p:nvPr>
        </p:nvSpPr>
        <p:spPr>
          <a:xfrm>
            <a:off x="2017821" y="3715504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08" name="Text Placeholder 2"/>
          <p:cNvSpPr>
            <a:spLocks noGrp="1"/>
          </p:cNvSpPr>
          <p:nvPr>
            <p:ph type="body" sz="quarter" idx="126" hasCustomPrompt="1"/>
          </p:nvPr>
        </p:nvSpPr>
        <p:spPr>
          <a:xfrm>
            <a:off x="2017821" y="3963474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09" name="Text Placeholder 2"/>
          <p:cNvSpPr>
            <a:spLocks noGrp="1"/>
          </p:cNvSpPr>
          <p:nvPr>
            <p:ph type="body" sz="quarter" idx="127" hasCustomPrompt="1"/>
          </p:nvPr>
        </p:nvSpPr>
        <p:spPr>
          <a:xfrm>
            <a:off x="2017821" y="4398294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10" name="Straight Connector 309"/>
          <p:cNvCxnSpPr/>
          <p:nvPr userDrawn="1"/>
        </p:nvCxnSpPr>
        <p:spPr>
          <a:xfrm>
            <a:off x="2437477" y="3899864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 userDrawn="1"/>
        </p:nvCxnSpPr>
        <p:spPr>
          <a:xfrm>
            <a:off x="2437477" y="3766028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" name="Text Placeholder 2"/>
          <p:cNvSpPr>
            <a:spLocks noGrp="1"/>
          </p:cNvSpPr>
          <p:nvPr>
            <p:ph type="body" sz="quarter" idx="128" hasCustomPrompt="1"/>
          </p:nvPr>
        </p:nvSpPr>
        <p:spPr>
          <a:xfrm>
            <a:off x="3599194" y="3716835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13" name="Text Placeholder 2"/>
          <p:cNvSpPr>
            <a:spLocks noGrp="1"/>
          </p:cNvSpPr>
          <p:nvPr>
            <p:ph type="body" sz="quarter" idx="129" hasCustomPrompt="1"/>
          </p:nvPr>
        </p:nvSpPr>
        <p:spPr>
          <a:xfrm>
            <a:off x="3599194" y="3964805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14" name="Text Placeholder 2"/>
          <p:cNvSpPr>
            <a:spLocks noGrp="1"/>
          </p:cNvSpPr>
          <p:nvPr>
            <p:ph type="body" sz="quarter" idx="130" hasCustomPrompt="1"/>
          </p:nvPr>
        </p:nvSpPr>
        <p:spPr>
          <a:xfrm>
            <a:off x="3599194" y="4399625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15" name="Straight Connector 314"/>
          <p:cNvCxnSpPr/>
          <p:nvPr userDrawn="1"/>
        </p:nvCxnSpPr>
        <p:spPr>
          <a:xfrm>
            <a:off x="4018850" y="3901195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 userDrawn="1"/>
        </p:nvCxnSpPr>
        <p:spPr>
          <a:xfrm>
            <a:off x="4018850" y="3767359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Text Placeholder 2"/>
          <p:cNvSpPr>
            <a:spLocks noGrp="1"/>
          </p:cNvSpPr>
          <p:nvPr>
            <p:ph type="body" sz="quarter" idx="131" hasCustomPrompt="1"/>
          </p:nvPr>
        </p:nvSpPr>
        <p:spPr>
          <a:xfrm>
            <a:off x="5169966" y="3718166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18" name="Text Placeholder 2"/>
          <p:cNvSpPr>
            <a:spLocks noGrp="1"/>
          </p:cNvSpPr>
          <p:nvPr>
            <p:ph type="body" sz="quarter" idx="132" hasCustomPrompt="1"/>
          </p:nvPr>
        </p:nvSpPr>
        <p:spPr>
          <a:xfrm>
            <a:off x="5169966" y="3966136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19" name="Text Placeholder 2"/>
          <p:cNvSpPr>
            <a:spLocks noGrp="1"/>
          </p:cNvSpPr>
          <p:nvPr>
            <p:ph type="body" sz="quarter" idx="133" hasCustomPrompt="1"/>
          </p:nvPr>
        </p:nvSpPr>
        <p:spPr>
          <a:xfrm>
            <a:off x="5169966" y="4400956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20" name="Straight Connector 319"/>
          <p:cNvCxnSpPr/>
          <p:nvPr userDrawn="1"/>
        </p:nvCxnSpPr>
        <p:spPr>
          <a:xfrm>
            <a:off x="5589622" y="3902526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 userDrawn="1"/>
        </p:nvCxnSpPr>
        <p:spPr>
          <a:xfrm>
            <a:off x="5589622" y="3768690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2" name="Text Placeholder 2"/>
          <p:cNvSpPr>
            <a:spLocks noGrp="1"/>
          </p:cNvSpPr>
          <p:nvPr>
            <p:ph type="body" sz="quarter" idx="134" hasCustomPrompt="1"/>
          </p:nvPr>
        </p:nvSpPr>
        <p:spPr>
          <a:xfrm>
            <a:off x="6730137" y="3719497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23" name="Text Placeholder 2"/>
          <p:cNvSpPr>
            <a:spLocks noGrp="1"/>
          </p:cNvSpPr>
          <p:nvPr>
            <p:ph type="body" sz="quarter" idx="135" hasCustomPrompt="1"/>
          </p:nvPr>
        </p:nvSpPr>
        <p:spPr>
          <a:xfrm>
            <a:off x="6730137" y="3967466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24" name="Text Placeholder 2"/>
          <p:cNvSpPr>
            <a:spLocks noGrp="1"/>
          </p:cNvSpPr>
          <p:nvPr>
            <p:ph type="body" sz="quarter" idx="136" hasCustomPrompt="1"/>
          </p:nvPr>
        </p:nvSpPr>
        <p:spPr>
          <a:xfrm>
            <a:off x="6730137" y="4402287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25" name="Straight Connector 324"/>
          <p:cNvCxnSpPr/>
          <p:nvPr userDrawn="1"/>
        </p:nvCxnSpPr>
        <p:spPr>
          <a:xfrm>
            <a:off x="7149793" y="3903857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 userDrawn="1"/>
        </p:nvCxnSpPr>
        <p:spPr>
          <a:xfrm>
            <a:off x="7149793" y="3770021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" name="Text Placeholder 2"/>
          <p:cNvSpPr>
            <a:spLocks noGrp="1"/>
          </p:cNvSpPr>
          <p:nvPr>
            <p:ph type="body" sz="quarter" idx="137" hasCustomPrompt="1"/>
          </p:nvPr>
        </p:nvSpPr>
        <p:spPr>
          <a:xfrm>
            <a:off x="8311510" y="3720828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28" name="Text Placeholder 2"/>
          <p:cNvSpPr>
            <a:spLocks noGrp="1"/>
          </p:cNvSpPr>
          <p:nvPr>
            <p:ph type="body" sz="quarter" idx="138" hasCustomPrompt="1"/>
          </p:nvPr>
        </p:nvSpPr>
        <p:spPr>
          <a:xfrm>
            <a:off x="8311510" y="3968798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29" name="Text Placeholder 2"/>
          <p:cNvSpPr>
            <a:spLocks noGrp="1"/>
          </p:cNvSpPr>
          <p:nvPr>
            <p:ph type="body" sz="quarter" idx="139" hasCustomPrompt="1"/>
          </p:nvPr>
        </p:nvSpPr>
        <p:spPr>
          <a:xfrm>
            <a:off x="8311510" y="4403618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30" name="Straight Connector 329"/>
          <p:cNvCxnSpPr/>
          <p:nvPr userDrawn="1"/>
        </p:nvCxnSpPr>
        <p:spPr>
          <a:xfrm>
            <a:off x="8731166" y="3905188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 userDrawn="1"/>
        </p:nvCxnSpPr>
        <p:spPr>
          <a:xfrm>
            <a:off x="8731166" y="3771352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Text Placeholder 2"/>
          <p:cNvSpPr>
            <a:spLocks noGrp="1"/>
          </p:cNvSpPr>
          <p:nvPr>
            <p:ph type="body" sz="quarter" idx="140" hasCustomPrompt="1"/>
          </p:nvPr>
        </p:nvSpPr>
        <p:spPr>
          <a:xfrm>
            <a:off x="9882282" y="3722159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33" name="Text Placeholder 2"/>
          <p:cNvSpPr>
            <a:spLocks noGrp="1"/>
          </p:cNvSpPr>
          <p:nvPr>
            <p:ph type="body" sz="quarter" idx="141" hasCustomPrompt="1"/>
          </p:nvPr>
        </p:nvSpPr>
        <p:spPr>
          <a:xfrm>
            <a:off x="9882282" y="3970129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34" name="Text Placeholder 2"/>
          <p:cNvSpPr>
            <a:spLocks noGrp="1"/>
          </p:cNvSpPr>
          <p:nvPr>
            <p:ph type="body" sz="quarter" idx="142" hasCustomPrompt="1"/>
          </p:nvPr>
        </p:nvSpPr>
        <p:spPr>
          <a:xfrm>
            <a:off x="9882282" y="4404949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cxnSp>
        <p:nvCxnSpPr>
          <p:cNvPr id="335" name="Straight Connector 334"/>
          <p:cNvCxnSpPr/>
          <p:nvPr userDrawn="1"/>
        </p:nvCxnSpPr>
        <p:spPr>
          <a:xfrm>
            <a:off x="10301938" y="3906519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 userDrawn="1"/>
        </p:nvCxnSpPr>
        <p:spPr>
          <a:xfrm>
            <a:off x="10301938" y="3772683"/>
            <a:ext cx="6149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Text Placeholder 2"/>
          <p:cNvSpPr>
            <a:spLocks noGrp="1"/>
          </p:cNvSpPr>
          <p:nvPr>
            <p:ph type="body" sz="quarter" idx="143" hasCustomPrompt="1"/>
          </p:nvPr>
        </p:nvSpPr>
        <p:spPr>
          <a:xfrm>
            <a:off x="448824" y="2110733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38" name="Text Placeholder 2"/>
          <p:cNvSpPr>
            <a:spLocks noGrp="1"/>
          </p:cNvSpPr>
          <p:nvPr>
            <p:ph type="body" sz="quarter" idx="144" hasCustomPrompt="1"/>
          </p:nvPr>
        </p:nvSpPr>
        <p:spPr>
          <a:xfrm>
            <a:off x="448824" y="2358703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39" name="Text Placeholder 2"/>
          <p:cNvSpPr>
            <a:spLocks noGrp="1"/>
          </p:cNvSpPr>
          <p:nvPr>
            <p:ph type="body" sz="quarter" idx="145" hasCustomPrompt="1"/>
          </p:nvPr>
        </p:nvSpPr>
        <p:spPr>
          <a:xfrm>
            <a:off x="448824" y="2793523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42" name="Text Placeholder 2"/>
          <p:cNvSpPr>
            <a:spLocks noGrp="1"/>
          </p:cNvSpPr>
          <p:nvPr>
            <p:ph type="body" sz="quarter" idx="146" hasCustomPrompt="1"/>
          </p:nvPr>
        </p:nvSpPr>
        <p:spPr>
          <a:xfrm>
            <a:off x="2019596" y="2112064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43" name="Text Placeholder 2"/>
          <p:cNvSpPr>
            <a:spLocks noGrp="1"/>
          </p:cNvSpPr>
          <p:nvPr>
            <p:ph type="body" sz="quarter" idx="147" hasCustomPrompt="1"/>
          </p:nvPr>
        </p:nvSpPr>
        <p:spPr>
          <a:xfrm>
            <a:off x="2019596" y="2360034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44" name="Text Placeholder 2"/>
          <p:cNvSpPr>
            <a:spLocks noGrp="1"/>
          </p:cNvSpPr>
          <p:nvPr>
            <p:ph type="body" sz="quarter" idx="148" hasCustomPrompt="1"/>
          </p:nvPr>
        </p:nvSpPr>
        <p:spPr>
          <a:xfrm>
            <a:off x="2019596" y="2794854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47" name="Text Placeholder 2"/>
          <p:cNvSpPr>
            <a:spLocks noGrp="1"/>
          </p:cNvSpPr>
          <p:nvPr>
            <p:ph type="body" sz="quarter" idx="149" hasCustomPrompt="1"/>
          </p:nvPr>
        </p:nvSpPr>
        <p:spPr>
          <a:xfrm>
            <a:off x="3600969" y="2113395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48" name="Text Placeholder 2"/>
          <p:cNvSpPr>
            <a:spLocks noGrp="1"/>
          </p:cNvSpPr>
          <p:nvPr>
            <p:ph type="body" sz="quarter" idx="150" hasCustomPrompt="1"/>
          </p:nvPr>
        </p:nvSpPr>
        <p:spPr>
          <a:xfrm>
            <a:off x="3600969" y="2361365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49" name="Text Placeholder 2"/>
          <p:cNvSpPr>
            <a:spLocks noGrp="1"/>
          </p:cNvSpPr>
          <p:nvPr>
            <p:ph type="body" sz="quarter" idx="151" hasCustomPrompt="1"/>
          </p:nvPr>
        </p:nvSpPr>
        <p:spPr>
          <a:xfrm>
            <a:off x="3600969" y="2796185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52" name="Text Placeholder 2"/>
          <p:cNvSpPr>
            <a:spLocks noGrp="1"/>
          </p:cNvSpPr>
          <p:nvPr>
            <p:ph type="body" sz="quarter" idx="152" hasCustomPrompt="1"/>
          </p:nvPr>
        </p:nvSpPr>
        <p:spPr>
          <a:xfrm>
            <a:off x="5171741" y="2114726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53" name="Text Placeholder 2"/>
          <p:cNvSpPr>
            <a:spLocks noGrp="1"/>
          </p:cNvSpPr>
          <p:nvPr>
            <p:ph type="body" sz="quarter" idx="153" hasCustomPrompt="1"/>
          </p:nvPr>
        </p:nvSpPr>
        <p:spPr>
          <a:xfrm>
            <a:off x="5171741" y="2362696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54" name="Text Placeholder 2"/>
          <p:cNvSpPr>
            <a:spLocks noGrp="1"/>
          </p:cNvSpPr>
          <p:nvPr>
            <p:ph type="body" sz="quarter" idx="154" hasCustomPrompt="1"/>
          </p:nvPr>
        </p:nvSpPr>
        <p:spPr>
          <a:xfrm>
            <a:off x="5171741" y="2797516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57" name="Text Placeholder 2"/>
          <p:cNvSpPr>
            <a:spLocks noGrp="1"/>
          </p:cNvSpPr>
          <p:nvPr>
            <p:ph type="body" sz="quarter" idx="155" hasCustomPrompt="1"/>
          </p:nvPr>
        </p:nvSpPr>
        <p:spPr>
          <a:xfrm>
            <a:off x="6731912" y="2116057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58" name="Text Placeholder 2"/>
          <p:cNvSpPr>
            <a:spLocks noGrp="1"/>
          </p:cNvSpPr>
          <p:nvPr>
            <p:ph type="body" sz="quarter" idx="156" hasCustomPrompt="1"/>
          </p:nvPr>
        </p:nvSpPr>
        <p:spPr>
          <a:xfrm>
            <a:off x="6731912" y="2364027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59" name="Text Placeholder 2"/>
          <p:cNvSpPr>
            <a:spLocks noGrp="1"/>
          </p:cNvSpPr>
          <p:nvPr>
            <p:ph type="body" sz="quarter" idx="157" hasCustomPrompt="1"/>
          </p:nvPr>
        </p:nvSpPr>
        <p:spPr>
          <a:xfrm>
            <a:off x="6731912" y="2798847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62" name="Text Placeholder 2"/>
          <p:cNvSpPr>
            <a:spLocks noGrp="1"/>
          </p:cNvSpPr>
          <p:nvPr>
            <p:ph type="body" sz="quarter" idx="158" hasCustomPrompt="1"/>
          </p:nvPr>
        </p:nvSpPr>
        <p:spPr>
          <a:xfrm>
            <a:off x="8313285" y="2117388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63" name="Text Placeholder 2"/>
          <p:cNvSpPr>
            <a:spLocks noGrp="1"/>
          </p:cNvSpPr>
          <p:nvPr>
            <p:ph type="body" sz="quarter" idx="159" hasCustomPrompt="1"/>
          </p:nvPr>
        </p:nvSpPr>
        <p:spPr>
          <a:xfrm>
            <a:off x="8313285" y="2365358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64" name="Text Placeholder 2"/>
          <p:cNvSpPr>
            <a:spLocks noGrp="1"/>
          </p:cNvSpPr>
          <p:nvPr>
            <p:ph type="body" sz="quarter" idx="160" hasCustomPrompt="1"/>
          </p:nvPr>
        </p:nvSpPr>
        <p:spPr>
          <a:xfrm>
            <a:off x="8313285" y="2800178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  <p:sp>
        <p:nvSpPr>
          <p:cNvPr id="367" name="Text Placeholder 2"/>
          <p:cNvSpPr>
            <a:spLocks noGrp="1"/>
          </p:cNvSpPr>
          <p:nvPr>
            <p:ph type="body" sz="quarter" idx="161" hasCustomPrompt="1"/>
          </p:nvPr>
        </p:nvSpPr>
        <p:spPr>
          <a:xfrm>
            <a:off x="9884057" y="2118719"/>
            <a:ext cx="1463041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Par Amount</a:t>
            </a:r>
          </a:p>
        </p:txBody>
      </p:sp>
      <p:sp>
        <p:nvSpPr>
          <p:cNvPr id="368" name="Text Placeholder 2"/>
          <p:cNvSpPr>
            <a:spLocks noGrp="1"/>
          </p:cNvSpPr>
          <p:nvPr>
            <p:ph type="body" sz="quarter" idx="162" hasCustomPrompt="1"/>
          </p:nvPr>
        </p:nvSpPr>
        <p:spPr>
          <a:xfrm>
            <a:off x="9884057" y="2366689"/>
            <a:ext cx="1463041" cy="385785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7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Issue Description</a:t>
            </a:r>
          </a:p>
        </p:txBody>
      </p:sp>
      <p:sp>
        <p:nvSpPr>
          <p:cNvPr id="369" name="Text Placeholder 2"/>
          <p:cNvSpPr>
            <a:spLocks noGrp="1"/>
          </p:cNvSpPr>
          <p:nvPr>
            <p:ph type="body" sz="quarter" idx="163" hasCustomPrompt="1"/>
          </p:nvPr>
        </p:nvSpPr>
        <p:spPr>
          <a:xfrm>
            <a:off x="9884057" y="2801509"/>
            <a:ext cx="1463041" cy="22513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spcBef>
                <a:spcPts val="0"/>
              </a:spcBef>
              <a:buFont typeface="Arial" pitchFamily="34" charset="0"/>
              <a:buNone/>
              <a:defRPr sz="600">
                <a:latin typeface="Arial" pitchFamily="34" charset="0"/>
                <a:cs typeface="Arial" pitchFamily="34" charset="0"/>
              </a:defRPr>
            </a:lvl1pPr>
            <a:lvl2pPr>
              <a:defRPr sz="800">
                <a:latin typeface="+mj-lt"/>
              </a:defRPr>
            </a:lvl2pPr>
            <a:lvl3pPr>
              <a:defRPr sz="800">
                <a:latin typeface="+mj-lt"/>
              </a:defRPr>
            </a:lvl3pPr>
            <a:lvl4pPr>
              <a:defRPr sz="800">
                <a:latin typeface="+mj-lt"/>
              </a:defRPr>
            </a:lvl4pPr>
            <a:lvl5pPr>
              <a:defRPr sz="800">
                <a:latin typeface="+mj-lt"/>
              </a:defRPr>
            </a:lvl5pPr>
          </a:lstStyle>
          <a:p>
            <a:pPr lvl="0"/>
            <a:r>
              <a:rPr lang="en-US" dirty="0"/>
              <a:t>Sale Date</a:t>
            </a:r>
          </a:p>
          <a:p>
            <a:pPr lvl="0"/>
            <a:r>
              <a:rPr lang="en-US" dirty="0"/>
              <a:t>FSC Role</a:t>
            </a:r>
          </a:p>
        </p:txBody>
      </p:sp>
    </p:spTree>
    <p:extLst>
      <p:ext uri="{BB962C8B-B14F-4D97-AF65-F5344CB8AC3E}">
        <p14:creationId xmlns:p14="http://schemas.microsoft.com/office/powerpoint/2010/main" val="2111832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4820" y="1569678"/>
            <a:ext cx="10684933" cy="5006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000">
                <a:solidFill>
                  <a:srgbClr val="AA272F"/>
                </a:solidFill>
                <a:latin typeface="+mn-lt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Section Name</a:t>
            </a:r>
          </a:p>
        </p:txBody>
      </p:sp>
    </p:spTree>
    <p:extLst>
      <p:ext uri="{BB962C8B-B14F-4D97-AF65-F5344CB8AC3E}">
        <p14:creationId xmlns:p14="http://schemas.microsoft.com/office/powerpoint/2010/main" val="230405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5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5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3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7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6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3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28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8" y="6401795"/>
            <a:ext cx="2074273" cy="430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000" y="6446839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30A1448-1663-446C-AE94-327A72ABB191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9733" y="6462713"/>
            <a:ext cx="2115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Member FINRA / SIPC / NYSE</a:t>
            </a:r>
          </a:p>
          <a:p>
            <a:pPr>
              <a:defRPr/>
            </a:pPr>
            <a:r>
              <a:rPr lang="en-US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© 2020 Hilltop Securities Inc.</a:t>
            </a:r>
          </a:p>
          <a:p>
            <a:pPr>
              <a:defRPr/>
            </a:pPr>
            <a:r>
              <a:rPr lang="en-US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All Rights Reserved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03200" y="6421438"/>
            <a:ext cx="112776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0568" y="704850"/>
            <a:ext cx="11180233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2000">
          <a:solidFill>
            <a:srgbClr val="002D1B"/>
          </a:solidFill>
          <a:latin typeface="Times New Roman" pitchFamily="18" charset="0"/>
          <a:ea typeface="Times New Roman" pitchFamily="18" charset="0"/>
          <a:cs typeface="Times New Roman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002D1B"/>
          </a:solidFill>
          <a:latin typeface="Times New Roman" pitchFamily="18" charset="0"/>
          <a:ea typeface="Minion Pro" pitchFamily="18" charset="0"/>
          <a:cs typeface="Times New Roman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002D1B"/>
          </a:solidFill>
          <a:latin typeface="Times New Roman" pitchFamily="18" charset="0"/>
          <a:ea typeface="Minion Pro" pitchFamily="18" charset="0"/>
          <a:cs typeface="Times New Roman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002D1B"/>
          </a:solidFill>
          <a:latin typeface="Times New Roman" pitchFamily="18" charset="0"/>
          <a:ea typeface="Minion Pro" pitchFamily="18" charset="0"/>
          <a:cs typeface="Times New Roman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002D1B"/>
          </a:solidFill>
          <a:latin typeface="Times New Roman" pitchFamily="18" charset="0"/>
          <a:ea typeface="Minion Pro" pitchFamily="18" charset="0"/>
          <a:cs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B01D14"/>
          </a:solidFill>
          <a:latin typeface="Minion Pro" pitchFamily="18" charset="0"/>
          <a:ea typeface="Minion Pro" pitchFamily="18" charset="0"/>
          <a:cs typeface="Minion Pro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B01D14"/>
          </a:solidFill>
          <a:latin typeface="Minion Pro" pitchFamily="18" charset="0"/>
          <a:ea typeface="Minion Pro" pitchFamily="18" charset="0"/>
          <a:cs typeface="Minion Pro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B01D14"/>
          </a:solidFill>
          <a:latin typeface="Minion Pro" pitchFamily="18" charset="0"/>
          <a:ea typeface="Minion Pro" pitchFamily="18" charset="0"/>
          <a:cs typeface="Minion Pro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B01D14"/>
          </a:solidFill>
          <a:latin typeface="Minion Pro" pitchFamily="18" charset="0"/>
          <a:ea typeface="Minion Pro" pitchFamily="18" charset="0"/>
          <a:cs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9732" y="6462714"/>
            <a:ext cx="2225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Member FINRA / SIPC / NYSE</a:t>
            </a:r>
          </a:p>
          <a:p>
            <a:pPr>
              <a:defRPr/>
            </a:pPr>
            <a:r>
              <a:rPr lang="en-US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© 2020 Hilltop Securities Inc.</a:t>
            </a:r>
          </a:p>
          <a:p>
            <a:pPr>
              <a:defRPr/>
            </a:pPr>
            <a:r>
              <a:rPr lang="en-US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All Rights Reserved</a:t>
            </a:r>
          </a:p>
          <a:p>
            <a:pPr>
              <a:defRPr/>
            </a:pPr>
            <a:endParaRPr lang="en-US" sz="900" baseline="30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1600" y="2057400"/>
            <a:ext cx="112776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9" y="6437480"/>
            <a:ext cx="2010612" cy="4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4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400" cap="small" spc="400">
          <a:solidFill>
            <a:srgbClr val="002D1B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2D1B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48541" y="4895742"/>
            <a:ext cx="3743459" cy="146304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Presented by: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Buddy Kuhn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City Manager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638" y="1216404"/>
            <a:ext cx="11826815" cy="3103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tx2">
                    <a:lumMod val="85000"/>
                  </a:schemeClr>
                </a:solidFill>
              </a:rPr>
              <a:t>KCBFOTC Meeting</a:t>
            </a:r>
          </a:p>
          <a:p>
            <a:pPr algn="ctr"/>
            <a:r>
              <a:rPr lang="en-US" sz="4000" dirty="0">
                <a:solidFill>
                  <a:schemeClr val="tx2">
                    <a:lumMod val="85000"/>
                  </a:schemeClr>
                </a:solidFill>
              </a:rPr>
              <a:t>February 18, 2020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6" y="4707377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975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Storm water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008" y="2084832"/>
            <a:ext cx="10140192" cy="4224528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Improve to 25-year Flood Plain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Remove 29+/- acres from flood plain</a:t>
            </a:r>
          </a:p>
          <a:p>
            <a:pPr marL="857250" lvl="2" indent="-461963">
              <a:buFont typeface="Wingdings" panose="05000000000000000000" pitchFamily="2" charset="2"/>
              <a:buChar char="§"/>
            </a:pPr>
            <a:r>
              <a:rPr lang="en-US" sz="3600" dirty="0"/>
              <a:t>15% increase in property tax value*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Addresses regional storm water issues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Funded by COAH General Obligation Bonds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Fund Leveraging with Bexar County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3587" y="6309360"/>
            <a:ext cx="764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*est. $10.9M impact to GF over 20 years per Economic Impact Study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D4D53-0EC0-4027-98F2-12EC53E6C0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36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Underground Utilities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675" y="1753299"/>
            <a:ext cx="10569783" cy="5104701"/>
          </a:xfrm>
        </p:spPr>
        <p:txBody>
          <a:bodyPr>
            <a:no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City of Alamo Heights Water &amp; Sewer Lines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Aging infrastructure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Roadway already under construction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De-conflict with new storm drainage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Funded 100% by COAH Utilities Fund Certificates of Obligation 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Underground Duct Bank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Allow for utility relocation for future developments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b="1" i="1" u="sng" dirty="0"/>
              <a:t>Unfunded </a:t>
            </a:r>
            <a:r>
              <a:rPr lang="en-US" sz="3200" i="1" dirty="0"/>
              <a:t>– design alternate if funding secured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262F7-1A74-464C-903B-9D9FDB59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79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Landscaping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730" y="1812022"/>
            <a:ext cx="10081469" cy="4497338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Low Impact Development Landscaping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Captures and slows down storm water 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Improves quality of run-off at San Antonio River Headwaters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Funded 100% by San Antonio River Authority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Infrastructure for future Landscaping &amp; Streetscape </a:t>
            </a:r>
          </a:p>
          <a:p>
            <a:pPr marL="696341" lvl="2" indent="-3397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Irrigation, electrical and minimal plantings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257CB-8BC6-49BD-88A7-5AF1B269E9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7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6"/>
          </a:xfrm>
        </p:spPr>
      </p:pic>
      <p:sp>
        <p:nvSpPr>
          <p:cNvPr id="3" name="TextBox 2"/>
          <p:cNvSpPr txBox="1"/>
          <p:nvPr/>
        </p:nvSpPr>
        <p:spPr>
          <a:xfrm>
            <a:off x="3056708" y="6374674"/>
            <a:ext cx="468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BROADWAY @ TERREL</a:t>
            </a:r>
          </a:p>
        </p:txBody>
      </p:sp>
    </p:spTree>
    <p:extLst>
      <p:ext uri="{BB962C8B-B14F-4D97-AF65-F5344CB8AC3E}">
        <p14:creationId xmlns:p14="http://schemas.microsoft.com/office/powerpoint/2010/main" val="404245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6"/>
          </a:xfrm>
        </p:spPr>
      </p:pic>
      <p:sp>
        <p:nvSpPr>
          <p:cNvPr id="3" name="TextBox 2"/>
          <p:cNvSpPr txBox="1"/>
          <p:nvPr/>
        </p:nvSpPr>
        <p:spPr>
          <a:xfrm>
            <a:off x="3056708" y="6374674"/>
            <a:ext cx="468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BROADWAY @ BARILLA</a:t>
            </a:r>
          </a:p>
        </p:txBody>
      </p:sp>
    </p:spTree>
    <p:extLst>
      <p:ext uri="{BB962C8B-B14F-4D97-AF65-F5344CB8AC3E}">
        <p14:creationId xmlns:p14="http://schemas.microsoft.com/office/powerpoint/2010/main" val="1380792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Project Coordination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287" y="1937657"/>
            <a:ext cx="10047914" cy="4706424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Continue monthly meetings with </a:t>
            </a:r>
            <a:r>
              <a:rPr lang="en-US" sz="4000" dirty="0" err="1"/>
              <a:t>TxDOT</a:t>
            </a:r>
            <a:endParaRPr lang="en-US" sz="4000" dirty="0"/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Environmental Study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Constructability assessment</a:t>
            </a:r>
          </a:p>
          <a:p>
            <a:pPr marL="1025525" lvl="4" indent="-339725">
              <a:buFont typeface="Wingdings" panose="05000000000000000000" pitchFamily="2" charset="2"/>
              <a:buChar char="§"/>
            </a:pPr>
            <a:r>
              <a:rPr lang="en-US" sz="3200" dirty="0"/>
              <a:t>Ability to include scope within ROW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Design Documents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Construction phasing</a:t>
            </a:r>
          </a:p>
          <a:p>
            <a:pPr marL="1025525" lvl="4" indent="-339725">
              <a:buFont typeface="Wingdings" panose="05000000000000000000" pitchFamily="2" charset="2"/>
              <a:buChar char="§"/>
            </a:pPr>
            <a:r>
              <a:rPr lang="en-US" sz="3200" dirty="0"/>
              <a:t>Minimize impact to residents and businesses</a:t>
            </a:r>
          </a:p>
          <a:p>
            <a:pPr marL="1025525" lvl="4" indent="-339725">
              <a:buFont typeface="Wingdings" panose="05000000000000000000" pitchFamily="2" charset="2"/>
              <a:buChar char="§"/>
            </a:pPr>
            <a:r>
              <a:rPr lang="en-US" sz="3200" dirty="0"/>
              <a:t>Avoiding complete closures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BE991-E4AE-404A-B1E5-D3FE071E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625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Funding Responsibility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566" y="1846218"/>
            <a:ext cx="10178633" cy="4798423"/>
          </a:xfrm>
        </p:spPr>
        <p:txBody>
          <a:bodyPr>
            <a:normAutofit fontScale="85000" lnSpcReduction="20000"/>
          </a:bodyPr>
          <a:lstStyle/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b="1" u="sng" dirty="0"/>
              <a:t>Street &amp; Sidewalks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b="1" dirty="0"/>
              <a:t>MPO</a:t>
            </a:r>
            <a:r>
              <a:rPr lang="en-US" sz="3200" dirty="0"/>
              <a:t> &amp; </a:t>
            </a:r>
            <a:r>
              <a:rPr lang="en-US" sz="3200" b="1" dirty="0" err="1"/>
              <a:t>TxDOT</a:t>
            </a:r>
            <a:r>
              <a:rPr lang="en-US" sz="3200" dirty="0"/>
              <a:t> </a:t>
            </a:r>
            <a:endParaRPr lang="en-US" sz="3200" dirty="0">
              <a:solidFill>
                <a:schemeClr val="accent2"/>
              </a:solidFill>
            </a:endParaRPr>
          </a:p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b="1" u="sng" dirty="0"/>
              <a:t>Storm Water Drainage 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100" b="1" dirty="0"/>
              <a:t>City of Alamo Heights </a:t>
            </a:r>
            <a:endParaRPr lang="en-US" sz="3100" dirty="0">
              <a:solidFill>
                <a:schemeClr val="accent2"/>
              </a:solidFill>
            </a:endParaRPr>
          </a:p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b="1" u="sng" dirty="0"/>
              <a:t>Utilities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b="1" dirty="0"/>
              <a:t>City of Alamo Heights</a:t>
            </a:r>
            <a:r>
              <a:rPr lang="en-US" sz="3200" b="1" u="sng" dirty="0"/>
              <a:t> </a:t>
            </a:r>
          </a:p>
          <a:p>
            <a:pPr marL="1520889" lvl="7" indent="-441325">
              <a:buFont typeface="Wingdings" panose="05000000000000000000" pitchFamily="2" charset="2"/>
              <a:buChar char="§"/>
            </a:pPr>
            <a:r>
              <a:rPr lang="en-US" sz="3200" dirty="0"/>
              <a:t>Water/Sewer Lines </a:t>
            </a:r>
            <a:endParaRPr lang="en-US" sz="3100" dirty="0">
              <a:solidFill>
                <a:schemeClr val="accent2"/>
              </a:solidFill>
            </a:endParaRPr>
          </a:p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b="1" u="sng" dirty="0"/>
              <a:t>Landscaping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b="1" dirty="0"/>
              <a:t>SARA</a:t>
            </a:r>
            <a:r>
              <a:rPr lang="en-US" sz="3200" dirty="0"/>
              <a:t> </a:t>
            </a:r>
            <a:endParaRPr lang="en-US" sz="3200" dirty="0">
              <a:solidFill>
                <a:schemeClr val="accent2"/>
              </a:solidFill>
            </a:endParaRPr>
          </a:p>
          <a:p>
            <a:pPr marL="1520889" lvl="7" indent="-441325">
              <a:buFont typeface="Wingdings" panose="05000000000000000000" pitchFamily="2" charset="2"/>
              <a:buChar char="§"/>
            </a:pPr>
            <a:r>
              <a:rPr lang="en-US" sz="3200" dirty="0"/>
              <a:t>Low Impact Design - to be included in SARA’s FY21 Budget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b="1" dirty="0"/>
              <a:t>City of Alamo Heights</a:t>
            </a:r>
            <a:r>
              <a:rPr lang="en-US" sz="3200" dirty="0"/>
              <a:t> </a:t>
            </a:r>
            <a:endParaRPr lang="en-US" sz="3200" dirty="0">
              <a:solidFill>
                <a:schemeClr val="accent2"/>
              </a:solidFill>
            </a:endParaRPr>
          </a:p>
          <a:p>
            <a:pPr marL="1520889" lvl="7" indent="-441325">
              <a:buFont typeface="Wingdings" panose="05000000000000000000" pitchFamily="2" charset="2"/>
              <a:buChar char="§"/>
            </a:pPr>
            <a:r>
              <a:rPr lang="en-US" sz="3200" dirty="0"/>
              <a:t>Infrastructure and minimal plantings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97115" y="3252933"/>
            <a:ext cx="3629319" cy="13849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ESTIMATED PROJECT COST: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$31,628,951</a:t>
            </a:r>
          </a:p>
        </p:txBody>
      </p:sp>
    </p:spTree>
    <p:extLst>
      <p:ext uri="{BB962C8B-B14F-4D97-AF65-F5344CB8AC3E}">
        <p14:creationId xmlns:p14="http://schemas.microsoft.com/office/powerpoint/2010/main" val="556196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Funding Gap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625245"/>
              </p:ext>
            </p:extLst>
          </p:nvPr>
        </p:nvGraphicFramePr>
        <p:xfrm>
          <a:off x="1923514" y="1941204"/>
          <a:ext cx="7117237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2301">
                  <a:extLst>
                    <a:ext uri="{9D8B030D-6E8A-4147-A177-3AD203B41FA5}">
                      <a16:colId xmlns:a16="http://schemas.microsoft.com/office/drawing/2014/main" val="2795532347"/>
                    </a:ext>
                  </a:extLst>
                </a:gridCol>
                <a:gridCol w="3544478">
                  <a:extLst>
                    <a:ext uri="{9D8B030D-6E8A-4147-A177-3AD203B41FA5}">
                      <a16:colId xmlns:a16="http://schemas.microsoft.com/office/drawing/2014/main" val="1048888921"/>
                    </a:ext>
                  </a:extLst>
                </a:gridCol>
                <a:gridCol w="2130458">
                  <a:extLst>
                    <a:ext uri="{9D8B030D-6E8A-4147-A177-3AD203B41FA5}">
                      <a16:colId xmlns:a16="http://schemas.microsoft.com/office/drawing/2014/main" val="2485988710"/>
                    </a:ext>
                  </a:extLst>
                </a:gridCol>
              </a:tblGrid>
              <a:tr h="432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45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Road, Bike Lane, Sidewalks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1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TxDOT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Roadway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$4,000,000*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967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LID Landscaping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$1,300,500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22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SUB 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$15,300,500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22672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94714"/>
              </p:ext>
            </p:extLst>
          </p:nvPr>
        </p:nvGraphicFramePr>
        <p:xfrm>
          <a:off x="3039603" y="4562567"/>
          <a:ext cx="5195608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51808">
                  <a:extLst>
                    <a:ext uri="{9D8B030D-6E8A-4147-A177-3AD203B41FA5}">
                      <a16:colId xmlns:a16="http://schemas.microsoft.com/office/drawing/2014/main" val="2331315021"/>
                    </a:ext>
                  </a:extLst>
                </a:gridCol>
                <a:gridCol w="2543800">
                  <a:extLst>
                    <a:ext uri="{9D8B030D-6E8A-4147-A177-3AD203B41FA5}">
                      <a16:colId xmlns:a16="http://schemas.microsoft.com/office/drawing/2014/main" val="1015410501"/>
                    </a:ext>
                  </a:extLst>
                </a:gridCol>
              </a:tblGrid>
              <a:tr h="3980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PROJECT</a:t>
                      </a:r>
                      <a:r>
                        <a:rPr lang="en-US" sz="2400" b="1" baseline="0" dirty="0"/>
                        <a:t> COST SUMMARY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90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PROJECT</a:t>
                      </a:r>
                      <a:r>
                        <a:rPr lang="en-US" sz="24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COSTS: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$31,628,951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946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PROJECT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GAP: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$16,328,451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98324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26CFF54-E4DE-4AE3-8D27-C95C4BBCAA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215651" y="6155735"/>
            <a:ext cx="12473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64" lvl="5"/>
            <a:r>
              <a:rPr lang="en-US" sz="2000" dirty="0"/>
              <a:t>* </a:t>
            </a:r>
            <a:r>
              <a:rPr lang="en-US" sz="2000" dirty="0" err="1"/>
              <a:t>TxDOT</a:t>
            </a:r>
            <a:r>
              <a:rPr lang="en-US" sz="2000" dirty="0"/>
              <a:t> also absorbing all costs related to cost estimates, design, engineering, environmental and project management. </a:t>
            </a:r>
          </a:p>
        </p:txBody>
      </p:sp>
    </p:spTree>
    <p:extLst>
      <p:ext uri="{BB962C8B-B14F-4D97-AF65-F5344CB8AC3E}">
        <p14:creationId xmlns:p14="http://schemas.microsoft.com/office/powerpoint/2010/main" val="420764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7" y="585216"/>
            <a:ext cx="9720072" cy="158295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City of Alamo Heights Resources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28" y="1820412"/>
            <a:ext cx="10763076" cy="4780656"/>
          </a:xfrm>
        </p:spPr>
        <p:txBody>
          <a:bodyPr>
            <a:normAutofit/>
          </a:bodyPr>
          <a:lstStyle/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b="1" u="sng" dirty="0"/>
              <a:t>Project Construction Costs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dirty="0"/>
              <a:t>General Obligation Bonds -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$13.25M</a:t>
            </a:r>
          </a:p>
          <a:p>
            <a:pPr marL="1520889" lvl="7" indent="-441325">
              <a:buFont typeface="Wingdings" panose="05000000000000000000" pitchFamily="2" charset="2"/>
              <a:buChar char="§"/>
            </a:pPr>
            <a:r>
              <a:rPr lang="en-US" sz="2800" dirty="0"/>
              <a:t>Funded by ad valorem tax increase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dirty="0"/>
              <a:t>Utility Fund Certificates of Obligation -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$2.1M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1520889" lvl="7" indent="-441325">
              <a:buFont typeface="Wingdings" panose="05000000000000000000" pitchFamily="2" charset="2"/>
              <a:buChar char="§"/>
            </a:pPr>
            <a:r>
              <a:rPr lang="en-US" sz="2800" dirty="0"/>
              <a:t>Funded by Water/Sewer rates</a:t>
            </a:r>
          </a:p>
          <a:p>
            <a:pPr marL="1520889" lvl="7" indent="-441325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b="1" u="sng" dirty="0"/>
              <a:t>Project Contingency Costs</a:t>
            </a:r>
          </a:p>
          <a:p>
            <a:pPr marL="1081977" lvl="4" indent="-441325">
              <a:buFont typeface="Wingdings" panose="05000000000000000000" pitchFamily="2" charset="2"/>
              <a:buChar char="§"/>
            </a:pPr>
            <a:r>
              <a:rPr lang="en-US" sz="3200" dirty="0"/>
              <a:t>General Fund Balance earmark </a:t>
            </a:r>
            <a:r>
              <a:rPr lang="en-US" sz="3200"/>
              <a:t>FY21- FY25 - 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</a:rPr>
              <a:t>$978,000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97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1998 Flood Event – Lower Broadway</a:t>
            </a:r>
          </a:p>
        </p:txBody>
      </p:sp>
      <p:pic>
        <p:nvPicPr>
          <p:cNvPr id="4" name="Picture 5" descr="100 block of Patterson Avenue in Alamo Heights, car in flood water.&#10;Taken Saturday Oct 17,1998&#10;By Maggie Hous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5930"/>
            <a:ext cx="4873658" cy="3103312"/>
          </a:xfrm>
          <a:prstGeom prst="rect">
            <a:avLst/>
          </a:prstGeom>
          <a:noFill/>
        </p:spPr>
      </p:pic>
      <p:pic>
        <p:nvPicPr>
          <p:cNvPr id="5" name="Picture 5" descr="100 block of Patterson Avenue facing east towards Broadway in Alamo Heights.&#10;Taken: Saturday Oct 17, 1998&#10;By: Maggie Hou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261" y="3945996"/>
            <a:ext cx="4335545" cy="2912004"/>
          </a:xfrm>
          <a:prstGeom prst="rect">
            <a:avLst/>
          </a:prstGeom>
          <a:noFill/>
        </p:spPr>
      </p:pic>
      <p:pic>
        <p:nvPicPr>
          <p:cNvPr id="6" name="Picture 5" descr="5000 block of Broadway in Alamo Heights taken after first front and before the next front came in.&#10;Taken: Saturday Oct 17, 1998.&#10;By: Store clerk Wolfe Cam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5586" y="1784961"/>
            <a:ext cx="4266414" cy="2879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288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165" y="566361"/>
            <a:ext cx="3123666" cy="425073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2018 Flood Event – Lower Broadway</a:t>
            </a:r>
          </a:p>
        </p:txBody>
      </p:sp>
      <p:pic>
        <p:nvPicPr>
          <p:cNvPr id="6" name="final_5e39aa7dadd8f3001615d952_9304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7794" y="-7670"/>
            <a:ext cx="4157219" cy="7392554"/>
          </a:xfrm>
        </p:spPr>
      </p:pic>
    </p:spTree>
    <p:extLst>
      <p:ext uri="{BB962C8B-B14F-4D97-AF65-F5344CB8AC3E}">
        <p14:creationId xmlns:p14="http://schemas.microsoft.com/office/powerpoint/2010/main" val="409721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6364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Current Environment and Scope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Significant flooding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 err="1"/>
              <a:t>TxDOT</a:t>
            </a:r>
            <a:r>
              <a:rPr lang="en-US" sz="3600" dirty="0"/>
              <a:t> ownership of Broadway </a:t>
            </a:r>
            <a:r>
              <a:rPr lang="en-US" sz="3200" dirty="0"/>
              <a:t>– Austin Hwy to Burr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Aging water &amp; sewer lines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Deteriorated sidewalks, curbs and drainage inlets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No Bike lanes 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600" dirty="0"/>
              <a:t>ADA issues</a:t>
            </a:r>
          </a:p>
        </p:txBody>
      </p:sp>
    </p:spTree>
    <p:extLst>
      <p:ext uri="{BB962C8B-B14F-4D97-AF65-F5344CB8AC3E}">
        <p14:creationId xmlns:p14="http://schemas.microsoft.com/office/powerpoint/2010/main" val="31816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895475"/>
            <a:ext cx="10922707" cy="4806983"/>
          </a:xfrm>
        </p:spPr>
        <p:txBody>
          <a:bodyPr>
            <a:normAutofit fontScale="70000" lnSpcReduction="20000"/>
          </a:bodyPr>
          <a:lstStyle/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4000" b="1" dirty="0"/>
              <a:t>2017 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400" dirty="0"/>
              <a:t>MPO awards $10M for multi-modal project 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400" dirty="0" err="1"/>
              <a:t>TxDOT</a:t>
            </a:r>
            <a:r>
              <a:rPr lang="en-US" sz="3400" dirty="0"/>
              <a:t> awards $4M for reconstruction of roadway and traffic signals 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400" dirty="0" err="1"/>
              <a:t>TxDOT</a:t>
            </a:r>
            <a:r>
              <a:rPr lang="en-US" sz="3400" dirty="0"/>
              <a:t> Holds Stakeholder Meetings #1 &amp; #2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4000" b="1" dirty="0"/>
              <a:t>2018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400" dirty="0" err="1"/>
              <a:t>TxDOT</a:t>
            </a:r>
            <a:r>
              <a:rPr lang="en-US" sz="3400" dirty="0"/>
              <a:t> provides initial scope and budget - $34.4 million 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400" dirty="0"/>
              <a:t>COAH commissions economic impact study – Steve Nivin, SABER Institute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4000" b="1" dirty="0"/>
              <a:t>2019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200" dirty="0"/>
              <a:t>Stakeholder Meeting #3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200" dirty="0"/>
              <a:t>Parking Study - lower Broadway and school areas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200" dirty="0"/>
              <a:t>Streetscape Design &amp; Renderings - Overland Partners 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200" dirty="0"/>
              <a:t>Monthly meetings - COAH , TxDOT and LJA Engineers</a:t>
            </a:r>
          </a:p>
          <a:p>
            <a:pPr marL="820166" lvl="2" indent="-463550">
              <a:buFont typeface="Wingdings" panose="05000000000000000000" pitchFamily="2" charset="2"/>
              <a:buChar char="§"/>
            </a:pPr>
            <a:r>
              <a:rPr lang="en-US" sz="3200" dirty="0"/>
              <a:t>City Council Workshop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8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Project Scope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08547"/>
            <a:ext cx="10438866" cy="4400813"/>
          </a:xfrm>
        </p:spPr>
        <p:txBody>
          <a:bodyPr>
            <a:normAutofit fontScale="92500"/>
          </a:bodyPr>
          <a:lstStyle/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dirty="0"/>
              <a:t>Lower Broadway – 0.7 mile (Austin Hwy to Burr)</a:t>
            </a:r>
          </a:p>
          <a:p>
            <a:pPr marL="899097" lvl="3" indent="-441325">
              <a:buFont typeface="Wingdings" panose="05000000000000000000" pitchFamily="2" charset="2"/>
              <a:buChar char="§"/>
            </a:pPr>
            <a:r>
              <a:rPr lang="en-US" sz="3200" dirty="0"/>
              <a:t>Streets</a:t>
            </a:r>
          </a:p>
          <a:p>
            <a:pPr marL="899097" lvl="3" indent="-441325">
              <a:buFont typeface="Wingdings" panose="05000000000000000000" pitchFamily="2" charset="2"/>
              <a:buChar char="§"/>
            </a:pPr>
            <a:r>
              <a:rPr lang="en-US" sz="3200" dirty="0"/>
              <a:t>Sidewalks &amp; Bike Lane</a:t>
            </a:r>
          </a:p>
          <a:p>
            <a:pPr marL="899097" lvl="3" indent="-441325">
              <a:buFont typeface="Wingdings" panose="05000000000000000000" pitchFamily="2" charset="2"/>
              <a:buChar char="§"/>
            </a:pPr>
            <a:r>
              <a:rPr lang="en-US" sz="3200" dirty="0"/>
              <a:t>Storm water drainage</a:t>
            </a:r>
          </a:p>
          <a:p>
            <a:pPr marL="899097" lvl="3" indent="-441325">
              <a:buFont typeface="Wingdings" panose="05000000000000000000" pitchFamily="2" charset="2"/>
              <a:buChar char="§"/>
            </a:pPr>
            <a:r>
              <a:rPr lang="en-US" sz="3200" dirty="0"/>
              <a:t>Underground utilities (water, sewer)</a:t>
            </a:r>
          </a:p>
          <a:p>
            <a:pPr marL="899097" lvl="3" indent="-441325">
              <a:buFont typeface="Wingdings" panose="05000000000000000000" pitchFamily="2" charset="2"/>
              <a:buChar char="§"/>
            </a:pPr>
            <a:r>
              <a:rPr lang="en-US" sz="3200" dirty="0"/>
              <a:t>Landscaping</a:t>
            </a:r>
          </a:p>
          <a:p>
            <a:pPr marL="899097" lvl="3" indent="-441325">
              <a:buFont typeface="Wingdings" panose="05000000000000000000" pitchFamily="2" charset="2"/>
              <a:buChar char="§"/>
            </a:pPr>
            <a:endParaRPr lang="en-US" sz="4400" dirty="0"/>
          </a:p>
          <a:p>
            <a:pPr marL="569913" lvl="1" indent="-441325">
              <a:buFont typeface="Wingdings" panose="05000000000000000000" pitchFamily="2" charset="2"/>
              <a:buChar char="§"/>
            </a:pPr>
            <a:r>
              <a:rPr lang="en-US" sz="3600" dirty="0"/>
              <a:t>Broadway and Austin Highway total length – 1.13 miles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203" y="2476250"/>
            <a:ext cx="3341209" cy="28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43" y="594643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</a:rPr>
              <a:t>TxDOT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 Cost Estimates – Oct.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162700"/>
              </p:ext>
            </p:extLst>
          </p:nvPr>
        </p:nvGraphicFramePr>
        <p:xfrm>
          <a:off x="1024127" y="2286000"/>
          <a:ext cx="8015369" cy="38448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9947">
                  <a:extLst>
                    <a:ext uri="{9D8B030D-6E8A-4147-A177-3AD203B41FA5}">
                      <a16:colId xmlns:a16="http://schemas.microsoft.com/office/drawing/2014/main" val="2204186904"/>
                    </a:ext>
                  </a:extLst>
                </a:gridCol>
                <a:gridCol w="2745422">
                  <a:extLst>
                    <a:ext uri="{9D8B030D-6E8A-4147-A177-3AD203B41FA5}">
                      <a16:colId xmlns:a16="http://schemas.microsoft.com/office/drawing/2014/main" val="1265461263"/>
                    </a:ext>
                  </a:extLst>
                </a:gridCol>
              </a:tblGrid>
              <a:tr h="6268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23037"/>
                  </a:ext>
                </a:extLst>
              </a:tr>
              <a:tr h="626875">
                <a:tc>
                  <a:txBody>
                    <a:bodyPr/>
                    <a:lstStyle/>
                    <a:p>
                      <a:r>
                        <a:rPr lang="en-US" sz="2800" dirty="0"/>
                        <a:t>Roadway – Austin Hwy</a:t>
                      </a:r>
                      <a:r>
                        <a:rPr lang="en-US" sz="2800" baseline="0" dirty="0"/>
                        <a:t> to Burr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$12,667,047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867134"/>
                  </a:ext>
                </a:extLst>
              </a:tr>
              <a:tr h="626875">
                <a:tc>
                  <a:txBody>
                    <a:bodyPr/>
                    <a:lstStyle/>
                    <a:p>
                      <a:r>
                        <a:rPr lang="en-US" sz="2800" dirty="0"/>
                        <a:t>Regional</a:t>
                      </a:r>
                      <a:r>
                        <a:rPr lang="en-US" sz="2800" baseline="0" dirty="0"/>
                        <a:t> Storm water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$13,710,451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186762"/>
                  </a:ext>
                </a:extLst>
              </a:tr>
              <a:tr h="626875">
                <a:tc>
                  <a:txBody>
                    <a:bodyPr/>
                    <a:lstStyle/>
                    <a:p>
                      <a:r>
                        <a:rPr lang="en-US" sz="2800" dirty="0"/>
                        <a:t>Landscaping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$945,424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57285"/>
                  </a:ext>
                </a:extLst>
              </a:tr>
              <a:tr h="626875">
                <a:tc>
                  <a:txBody>
                    <a:bodyPr/>
                    <a:lstStyle/>
                    <a:p>
                      <a:r>
                        <a:rPr lang="en-US" sz="2800" dirty="0"/>
                        <a:t>Utilities</a:t>
                      </a:r>
                      <a:r>
                        <a:rPr lang="en-US" sz="2800" baseline="0" dirty="0"/>
                        <a:t> (underground &amp; burial)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$7,160,000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90527"/>
                  </a:ext>
                </a:extLst>
              </a:tr>
              <a:tr h="710458"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/>
                        <a:t>$34,483,283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016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97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2"/>
                </a:solidFill>
              </a:rPr>
              <a:t>Street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17" y="1812022"/>
            <a:ext cx="11190912" cy="4977200"/>
          </a:xfrm>
        </p:spPr>
        <p:txBody>
          <a:bodyPr>
            <a:normAutofit/>
          </a:bodyPr>
          <a:lstStyle/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New Traffic/Crosswalk Signals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Create consistencies</a:t>
            </a:r>
          </a:p>
          <a:p>
            <a:pPr marL="1025525" lvl="4" indent="-339725">
              <a:buFont typeface="Wingdings" panose="05000000000000000000" pitchFamily="2" charset="2"/>
              <a:buChar char="§"/>
            </a:pPr>
            <a:r>
              <a:rPr lang="en-US" sz="3200" dirty="0"/>
              <a:t>Existing northern Broadway configuration</a:t>
            </a:r>
          </a:p>
          <a:p>
            <a:pPr marL="1025525" lvl="4" indent="-339725">
              <a:buFont typeface="Wingdings" panose="05000000000000000000" pitchFamily="2" charset="2"/>
              <a:buChar char="§"/>
            </a:pPr>
            <a:r>
              <a:rPr lang="en-US" sz="3200" dirty="0"/>
              <a:t>Extension of COSA Broadway project to south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Turn Back Program</a:t>
            </a:r>
          </a:p>
          <a:p>
            <a:pPr marL="1025525" lvl="4" indent="-339725">
              <a:buFont typeface="Wingdings" panose="05000000000000000000" pitchFamily="2" charset="2"/>
              <a:buChar char="§"/>
            </a:pPr>
            <a:r>
              <a:rPr lang="en-US" sz="3200" dirty="0"/>
              <a:t>COAH to assume ownership of ROW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200" dirty="0"/>
              <a:t>Funded 100% by </a:t>
            </a:r>
            <a:r>
              <a:rPr lang="en-US" sz="3200" dirty="0" err="1"/>
              <a:t>TxDOT</a:t>
            </a: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0A89A-78ED-418C-B42C-36C89911EB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97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Sidewalk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564" y="1908547"/>
            <a:ext cx="10106636" cy="4400813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Widen Sidewalks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Increase pedestrian mobility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Multi-modal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Bike lanes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Extension of COSA Broadway Project</a:t>
            </a:r>
          </a:p>
          <a:p>
            <a:pPr marL="696341" lvl="2" indent="-339725">
              <a:buFont typeface="Wingdings" panose="05000000000000000000" pitchFamily="2" charset="2"/>
              <a:buChar char="§"/>
            </a:pPr>
            <a:r>
              <a:rPr lang="en-US" sz="3600" dirty="0"/>
              <a:t>Parking changes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Primarily funded by the MPO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D62EC-7AC0-4EC8-AE31-EFD97EA7B8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1" y="68778"/>
            <a:ext cx="1918647" cy="183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854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2">
      <a:dk1>
        <a:srgbClr val="797979"/>
      </a:dk1>
      <a:lt1>
        <a:srgbClr val="FFFFFF"/>
      </a:lt1>
      <a:dk2>
        <a:srgbClr val="FFFFFF"/>
      </a:dk2>
      <a:lt2>
        <a:srgbClr val="D8D6BE"/>
      </a:lt2>
      <a:accent1>
        <a:srgbClr val="A9A57C"/>
      </a:accent1>
      <a:accent2>
        <a:srgbClr val="003366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8_FSW Powerpoi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rgbClr val="B01D14"/>
            </a:solidFill>
            <a:effectLst/>
            <a:uLnTx/>
            <a:uFillTx/>
            <a:latin typeface="Minion Pro"/>
            <a:ea typeface="+mj-ea"/>
            <a:cs typeface="Minion Pro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8973</TotalTime>
  <Words>610</Words>
  <Application>Microsoft Office PowerPoint</Application>
  <PresentationFormat>Widescreen</PresentationFormat>
  <Paragraphs>146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Courier New</vt:lpstr>
      <vt:lpstr>Minion Pro</vt:lpstr>
      <vt:lpstr>Minon Pro</vt:lpstr>
      <vt:lpstr>Times New Roman</vt:lpstr>
      <vt:lpstr>Tw Cen MT</vt:lpstr>
      <vt:lpstr>Tw Cen MT Condensed</vt:lpstr>
      <vt:lpstr>Wingdings</vt:lpstr>
      <vt:lpstr>Wingdings 3</vt:lpstr>
      <vt:lpstr>Integral</vt:lpstr>
      <vt:lpstr>8_FSW Powerpoint Presentation</vt:lpstr>
      <vt:lpstr>1_Custom Design</vt:lpstr>
      <vt:lpstr>PowerPoint Presentation</vt:lpstr>
      <vt:lpstr>1998 Flood Event – Lower Broadway</vt:lpstr>
      <vt:lpstr>2018 Flood Event – Lower Broadway</vt:lpstr>
      <vt:lpstr>Current Environment and Scope Development</vt:lpstr>
      <vt:lpstr>Background</vt:lpstr>
      <vt:lpstr>Project Scope Overview</vt:lpstr>
      <vt:lpstr>TxDOT Cost Estimates – Oct. 2018</vt:lpstr>
      <vt:lpstr>Street Improvements</vt:lpstr>
      <vt:lpstr>Sidewalk Improvements</vt:lpstr>
      <vt:lpstr>Storm water Improvements</vt:lpstr>
      <vt:lpstr>Underground Utilities</vt:lpstr>
      <vt:lpstr>Landscaping</vt:lpstr>
      <vt:lpstr>PowerPoint Presentation</vt:lpstr>
      <vt:lpstr>PowerPoint Presentation</vt:lpstr>
      <vt:lpstr>Project Coordination</vt:lpstr>
      <vt:lpstr>Funding Responsibility</vt:lpstr>
      <vt:lpstr>Funding Gap</vt:lpstr>
      <vt:lpstr>City of Alamo Heights Resources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Architectural review board</dc:title>
  <dc:creator>Nina Shealey</dc:creator>
  <cp:lastModifiedBy>coboardrm</cp:lastModifiedBy>
  <cp:revision>156</cp:revision>
  <cp:lastPrinted>2020-02-10T20:36:15Z</cp:lastPrinted>
  <dcterms:created xsi:type="dcterms:W3CDTF">2019-01-25T16:27:30Z</dcterms:created>
  <dcterms:modified xsi:type="dcterms:W3CDTF">2020-02-18T22:25:46Z</dcterms:modified>
</cp:coreProperties>
</file>