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67" r:id="rId4"/>
    <p:sldId id="266" r:id="rId5"/>
    <p:sldId id="257" r:id="rId6"/>
    <p:sldId id="261" r:id="rId7"/>
    <p:sldId id="279" r:id="rId8"/>
    <p:sldId id="258" r:id="rId9"/>
    <p:sldId id="284" r:id="rId10"/>
    <p:sldId id="280" r:id="rId11"/>
    <p:sldId id="263" r:id="rId12"/>
    <p:sldId id="259" r:id="rId13"/>
    <p:sldId id="290" r:id="rId14"/>
    <p:sldId id="294" r:id="rId15"/>
    <p:sldId id="299" r:id="rId16"/>
    <p:sldId id="295" r:id="rId17"/>
    <p:sldId id="296" r:id="rId18"/>
    <p:sldId id="297" r:id="rId19"/>
    <p:sldId id="298" r:id="rId20"/>
    <p:sldId id="292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74" d="100"/>
          <a:sy n="74" d="100"/>
        </p:scale>
        <p:origin x="144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952" y="-8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1CE10996-FF13-4B82-9CB5-4534AC9AF4E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E7BCF8D8-79AD-431D-BDE9-F4F7F3BE0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7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446001AF-69CA-4426-AD6E-9E9483331DFD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3" rIns="92486" bIns="462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6" tIns="46243" rIns="92486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93793690-04A4-4494-B599-AB705DF65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SAMM V3 contains the recent upgrades through VIA’s contract with Cambridge Systematics… including a Destination Choice distribution model and speed feedback loops.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31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13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22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20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21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26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7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5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96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44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3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5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6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2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3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76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0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93690-04A4-4494-B599-AB705DF65B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06A-BC18-4BD2-8EC2-737FC1F57B8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5794-B4FB-4576-8A52-1E3C5EEAA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06A-BC18-4BD2-8EC2-737FC1F57B8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5794-B4FB-4576-8A52-1E3C5EEAA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06A-BC18-4BD2-8EC2-737FC1F57B8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5794-B4FB-4576-8A52-1E3C5EEAA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06A-BC18-4BD2-8EC2-737FC1F57B8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5794-B4FB-4576-8A52-1E3C5EEAA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06A-BC18-4BD2-8EC2-737FC1F57B8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385794-B4FB-4576-8A52-1E3C5EEAA7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06A-BC18-4BD2-8EC2-737FC1F57B8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5794-B4FB-4576-8A52-1E3C5EEAA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06A-BC18-4BD2-8EC2-737FC1F57B8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5794-B4FB-4576-8A52-1E3C5EEAA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06A-BC18-4BD2-8EC2-737FC1F57B8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5794-B4FB-4576-8A52-1E3C5EEAA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06A-BC18-4BD2-8EC2-737FC1F57B8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5794-B4FB-4576-8A52-1E3C5EEAA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06A-BC18-4BD2-8EC2-737FC1F57B8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5794-B4FB-4576-8A52-1E3C5EEAA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06A-BC18-4BD2-8EC2-737FC1F57B8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5794-B4FB-4576-8A52-1E3C5EEAA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CA406A-BC18-4BD2-8EC2-737FC1F57B8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385794-B4FB-4576-8A52-1E3C5EEAA73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2133599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AAMPO Regional Transportation</a:t>
            </a:r>
            <a:r>
              <a:rPr lang="en-US" b="1" dirty="0"/>
              <a:t> Models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848600" cy="29718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j-lt"/>
              </a:rPr>
              <a:t>San Antonio Multi-Modal Models (2019)</a:t>
            </a:r>
          </a:p>
          <a:p>
            <a:r>
              <a:rPr lang="en-US" sz="3600" b="1" dirty="0">
                <a:latin typeface="+mj-lt"/>
              </a:rPr>
              <a:t>SAMM Version 4.1</a:t>
            </a:r>
          </a:p>
          <a:p>
            <a:r>
              <a:rPr lang="en-US" sz="3600" b="1" dirty="0" err="1">
                <a:latin typeface="Lucida Sans" panose="020B0602030504020204" pitchFamily="34" charset="0"/>
                <a:cs typeface="Lucida Sans" panose="020B0602030504020204" pitchFamily="34" charset="0"/>
              </a:rPr>
              <a:t>TransCAD</a:t>
            </a:r>
            <a:r>
              <a:rPr lang="en-US" sz="3600" b="1" dirty="0">
                <a:latin typeface="Lucida Sans" panose="020B0602030504020204" pitchFamily="34" charset="0"/>
                <a:cs typeface="Lucida Sans" panose="020B0602030504020204" pitchFamily="34" charset="0"/>
              </a:rPr>
              <a:t> 8.0</a:t>
            </a:r>
          </a:p>
          <a:p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054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5"/>
            <a:ext cx="8229600" cy="1036638"/>
          </a:xfrm>
        </p:spPr>
        <p:txBody>
          <a:bodyPr>
            <a:normAutofit/>
          </a:bodyPr>
          <a:lstStyle/>
          <a:p>
            <a:r>
              <a:rPr lang="en-US" sz="4800" dirty="0"/>
              <a:t>Daily Trip Making &amp; VMT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479186"/>
              </p:ext>
            </p:extLst>
          </p:nvPr>
        </p:nvGraphicFramePr>
        <p:xfrm>
          <a:off x="457200" y="1112843"/>
          <a:ext cx="8382002" cy="5668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9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8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93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Daily (24-hr) Trip Making (5 County Region)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4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Trip Purpose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Person Trips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Vehicle Trips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Ratio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ATL (miles)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VMT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HBW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1,593,900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1,443,900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15,160,950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6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HBNW-Retail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1,920,400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1,318,500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7,911,000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6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HBNW-Other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1,480,300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944,800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7,086,000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6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HBNW-ED1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1,682,200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636,300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2.64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2,990,610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6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HBNW-ED2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153,000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132,600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1,524,900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NHB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2,594,700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1,784,400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11,598,600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6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NHB-Special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621,700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428,800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1.45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2,572,800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6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NW-Airport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39,700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26,500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437,250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6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Truck-Commercial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635,000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4,699,000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6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Exlo-Commercial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81,600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17.8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1,452,480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54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Exlo-NonCommercial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343,200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21.6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7,413,120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15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Ext- Thru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23,500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37.5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881,250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1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7,799,100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63,727,960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24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Trips by Purpose over Time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3664"/>
            <a:ext cx="7620000" cy="521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2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TDM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arenBoth"/>
            </a:pPr>
            <a:r>
              <a:rPr lang="en-US" b="1" dirty="0"/>
              <a:t>Evaluate Demographic &amp; Transportation Alternatives.  Prioritize Projects.</a:t>
            </a:r>
          </a:p>
          <a:p>
            <a:pPr marL="651510" indent="-514350">
              <a:buAutoNum type="arabicParenBoth"/>
            </a:pPr>
            <a:r>
              <a:rPr lang="en-US" b="1" dirty="0"/>
              <a:t>Estimate &amp; Forecast Traffic for CMP and Design-Level Traffic.</a:t>
            </a:r>
          </a:p>
          <a:p>
            <a:pPr marL="651510" indent="-514350">
              <a:buAutoNum type="arabicParenBoth"/>
            </a:pPr>
            <a:r>
              <a:rPr lang="en-US" b="1" dirty="0"/>
              <a:t>Estimate &amp; Forecast Transit for FTA New Starts/Small Starts funding.</a:t>
            </a:r>
          </a:p>
          <a:p>
            <a:pPr marL="651510" indent="-514350">
              <a:buAutoNum type="arabicParenBoth"/>
            </a:pPr>
            <a:r>
              <a:rPr lang="en-US" b="1" dirty="0"/>
              <a:t>Export Transportation Data for  Subarea &amp; Corridor Studies. </a:t>
            </a:r>
          </a:p>
          <a:p>
            <a:pPr marL="651510" indent="-514350">
              <a:buAutoNum type="arabicParenBoth"/>
            </a:pPr>
            <a:r>
              <a:rPr lang="en-US" b="1" dirty="0"/>
              <a:t>Interface with On-road Emissions Software (Moves2010b) for Air-shed &amp; Conformity.</a:t>
            </a:r>
          </a:p>
        </p:txBody>
      </p:sp>
    </p:spTree>
    <p:extLst>
      <p:ext uri="{BB962C8B-B14F-4D97-AF65-F5344CB8AC3E}">
        <p14:creationId xmlns:p14="http://schemas.microsoft.com/office/powerpoint/2010/main" val="274968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What Kind of Model Do We Have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>
                <a:latin typeface="Calibri"/>
              </a:rPr>
              <a:t>● </a:t>
            </a:r>
            <a:r>
              <a:rPr lang="en-US" sz="3200" b="1" dirty="0">
                <a:latin typeface="+mj-lt"/>
              </a:rPr>
              <a:t>Four Step Aggregate (TAZ) Macro-Level        	Model for Typical Weekday Travel.</a:t>
            </a:r>
          </a:p>
          <a:p>
            <a:pPr marL="137160" indent="0">
              <a:buNone/>
            </a:pPr>
            <a:r>
              <a:rPr lang="en-US" dirty="0"/>
              <a:t>  </a:t>
            </a:r>
            <a:r>
              <a:rPr lang="en-US" dirty="0">
                <a:latin typeface="Calibri"/>
              </a:rPr>
              <a:t>● </a:t>
            </a:r>
            <a:r>
              <a:rPr lang="en-US" sz="3200" b="1" dirty="0">
                <a:latin typeface="+mj-lt"/>
              </a:rPr>
              <a:t>Trip Based (1,359x1,359) sized matrix… 	1.85 	million zone pairs.</a:t>
            </a:r>
          </a:p>
          <a:p>
            <a:pPr marL="137160" indent="0">
              <a:buNone/>
            </a:pPr>
            <a:r>
              <a:rPr lang="en-US" sz="3200" b="1" dirty="0">
                <a:latin typeface="+mj-lt"/>
              </a:rPr>
              <a:t> </a:t>
            </a:r>
            <a:r>
              <a:rPr lang="en-US" dirty="0">
                <a:latin typeface="Calibri"/>
              </a:rPr>
              <a:t>● </a:t>
            </a:r>
            <a:r>
              <a:rPr lang="en-US" sz="3200" b="1" dirty="0">
                <a:latin typeface="+mj-lt"/>
              </a:rPr>
              <a:t>Produces 24-Hour and for 4 Times of Day </a:t>
            </a:r>
          </a:p>
          <a:p>
            <a:pPr marL="137160" indent="0">
              <a:buNone/>
            </a:pPr>
            <a:r>
              <a:rPr lang="en-US" sz="3200" b="1" i="1" dirty="0">
                <a:latin typeface="+mj-lt"/>
              </a:rPr>
              <a:t>	</a:t>
            </a:r>
            <a:r>
              <a:rPr lang="en-US" sz="3200" b="1" dirty="0">
                <a:latin typeface="+mj-lt"/>
              </a:rPr>
              <a:t>Travel… AM-Peak, Midday, PM-Peak &amp;           	Overnight.</a:t>
            </a:r>
            <a:endParaRPr lang="en-US" b="1" dirty="0">
              <a:latin typeface="+mj-lt"/>
            </a:endParaRPr>
          </a:p>
          <a:p>
            <a:pPr marL="137160" indent="0">
              <a:buNone/>
            </a:pPr>
            <a:r>
              <a:rPr lang="en-US" sz="3200" b="1" dirty="0"/>
              <a:t>     </a:t>
            </a:r>
          </a:p>
          <a:p>
            <a:pPr marL="137160" indent="0">
              <a:buNone/>
            </a:pPr>
            <a:r>
              <a:rPr lang="en-US" sz="3200" b="1" dirty="0"/>
              <a:t>        1.  </a:t>
            </a:r>
            <a:r>
              <a:rPr lang="en-US" sz="3200" b="1" dirty="0">
                <a:latin typeface="+mj-lt"/>
              </a:rPr>
              <a:t>Trip Generation (Tripcal5)</a:t>
            </a:r>
          </a:p>
          <a:p>
            <a:pPr marL="137160" indent="0">
              <a:buNone/>
            </a:pPr>
            <a:r>
              <a:rPr lang="en-US" sz="3200" b="1" dirty="0">
                <a:latin typeface="+mj-lt"/>
              </a:rPr>
              <a:t>      2. Trip Distribution (Destination Choice)</a:t>
            </a:r>
          </a:p>
          <a:p>
            <a:pPr marL="137160" indent="0">
              <a:buNone/>
            </a:pPr>
            <a:r>
              <a:rPr lang="en-US" sz="3200" b="1" dirty="0">
                <a:latin typeface="+mj-lt"/>
              </a:rPr>
              <a:t>      3. Mode Choice (Nested Logit)</a:t>
            </a:r>
          </a:p>
          <a:p>
            <a:pPr marL="137160" indent="0">
              <a:buNone/>
            </a:pPr>
            <a:r>
              <a:rPr lang="en-US" sz="3200" b="1" dirty="0">
                <a:latin typeface="+mj-lt"/>
              </a:rPr>
              <a:t>      4. Traffic &amp; Transit Assignment</a:t>
            </a:r>
          </a:p>
          <a:p>
            <a:pPr marL="13716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2494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49A6131-54B0-48A5-9CFC-7BAFE5072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30188"/>
            <a:ext cx="8382000" cy="65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altLang="en-US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Travel</a:t>
            </a:r>
            <a:r>
              <a:rPr lang="en-US" altLang="en-US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Demand</a:t>
            </a:r>
            <a:r>
              <a:rPr altLang="en-US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Model Flowchart</a:t>
            </a:r>
          </a:p>
        </p:txBody>
      </p:sp>
      <p:pic>
        <p:nvPicPr>
          <p:cNvPr id="70660" name="Picture 4" descr="SKMBT_Chart">
            <a:extLst>
              <a:ext uri="{FF2B5EF4-FFF2-40B4-BE49-F238E27FC236}">
                <a16:creationId xmlns:a16="http://schemas.microsoft.com/office/drawing/2014/main" id="{BE067EB9-7137-47D7-B128-F3334222063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436" y="1143001"/>
            <a:ext cx="8804868" cy="561927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24-hr V/C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37160" indent="0">
              <a:buNone/>
            </a:pPr>
            <a:r>
              <a:rPr lang="en-US" sz="3200" b="1" dirty="0">
                <a:latin typeface="+mj-lt"/>
              </a:rPr>
              <a:t>  Volume/Capacity=	       LOS</a:t>
            </a:r>
          </a:p>
          <a:p>
            <a:pPr lvl="2"/>
            <a:r>
              <a:rPr lang="en-US" sz="3200" b="1" dirty="0">
                <a:latin typeface="+mj-lt"/>
              </a:rPr>
              <a:t>0.00 to 0.33			A</a:t>
            </a:r>
          </a:p>
          <a:p>
            <a:pPr lvl="2"/>
            <a:r>
              <a:rPr lang="en-US" sz="3200" b="1" dirty="0">
                <a:latin typeface="+mj-lt"/>
              </a:rPr>
              <a:t>0.33 to 0.55			B</a:t>
            </a:r>
          </a:p>
          <a:p>
            <a:pPr lvl="2"/>
            <a:r>
              <a:rPr lang="en-US" sz="3200" b="1" dirty="0">
                <a:latin typeface="+mj-lt"/>
              </a:rPr>
              <a:t>0.55 to 0.75			C</a:t>
            </a:r>
          </a:p>
          <a:p>
            <a:pPr lvl="2"/>
            <a:r>
              <a:rPr lang="en-US" sz="3200" b="1" dirty="0">
                <a:latin typeface="+mj-lt"/>
              </a:rPr>
              <a:t>0.75 to 0.90			D</a:t>
            </a:r>
          </a:p>
          <a:p>
            <a:pPr lvl="2"/>
            <a:r>
              <a:rPr lang="en-US" sz="3200" b="1" dirty="0">
                <a:latin typeface="+mj-lt"/>
              </a:rPr>
              <a:t>0.90 to 1.00			E</a:t>
            </a:r>
          </a:p>
          <a:p>
            <a:pPr lvl="2"/>
            <a:r>
              <a:rPr lang="en-US" sz="3200" b="1" dirty="0">
                <a:latin typeface="+mj-lt"/>
              </a:rPr>
              <a:t>1.00 &amp; up			F</a:t>
            </a:r>
          </a:p>
        </p:txBody>
      </p:sp>
    </p:spTree>
    <p:extLst>
      <p:ext uri="{BB962C8B-B14F-4D97-AF65-F5344CB8AC3E}">
        <p14:creationId xmlns:p14="http://schemas.microsoft.com/office/powerpoint/2010/main" val="3563545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8E202C-699A-4BE9-B6D6-2BA0A39CF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" b="19164"/>
          <a:stretch/>
        </p:blipFill>
        <p:spPr>
          <a:xfrm rot="5400000">
            <a:off x="1295400" y="-914400"/>
            <a:ext cx="6553200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4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B5054D-1A45-4C9F-BADF-351EC612D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r="5011" b="28373"/>
          <a:stretch/>
        </p:blipFill>
        <p:spPr>
          <a:xfrm rot="5400000">
            <a:off x="1333500" y="-876299"/>
            <a:ext cx="6476999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74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D57B639-FC92-41EE-A49F-121D428DE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80140"/>
              </p:ext>
            </p:extLst>
          </p:nvPr>
        </p:nvGraphicFramePr>
        <p:xfrm>
          <a:off x="52052" y="38100"/>
          <a:ext cx="9039896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4" imgW="11658423" imgH="7543800" progId="AcroExch.Document.DC">
                  <p:embed/>
                </p:oleObj>
              </mc:Choice>
              <mc:Fallback>
                <p:oleObj name="Acrobat Document" r:id="rId4" imgW="11658423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52" y="38100"/>
                        <a:ext cx="9039896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60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1B596F7-571C-4835-915F-367376B28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25185"/>
              </p:ext>
            </p:extLst>
          </p:nvPr>
        </p:nvGraphicFramePr>
        <p:xfrm>
          <a:off x="97514" y="76200"/>
          <a:ext cx="8970286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4" imgW="11658423" imgH="7543800" progId="AcroExch.Document.DC">
                  <p:embed/>
                </p:oleObj>
              </mc:Choice>
              <mc:Fallback>
                <p:oleObj name="Acrobat Document" r:id="rId4" imgW="11658423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514" y="76200"/>
                        <a:ext cx="8970286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70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Opening the Black Box</a:t>
            </a:r>
          </a:p>
        </p:txBody>
      </p:sp>
      <p:pic>
        <p:nvPicPr>
          <p:cNvPr id="4" name="Picture 4" descr="cover-carto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344" y="1967026"/>
            <a:ext cx="7764077" cy="367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78C3-9EA4-418D-93AC-E0F039943C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92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en-US" sz="3200" b="1" dirty="0"/>
          </a:p>
          <a:p>
            <a:pPr marL="137160" indent="0" algn="ctr">
              <a:buNone/>
            </a:pPr>
            <a:endParaRPr lang="en-US" sz="3200" b="1" dirty="0"/>
          </a:p>
          <a:p>
            <a:pPr marL="137160" indent="0" algn="ctr">
              <a:buNone/>
            </a:pPr>
            <a:r>
              <a:rPr lang="en-US" sz="3200" b="1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02509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Travel Demand Model forecasts demand/supply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805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sz="4000" b="1" dirty="0">
                <a:latin typeface="+mj-lt"/>
              </a:rPr>
              <a:t>Travel Demand (VMT) /</a:t>
            </a:r>
          </a:p>
          <a:p>
            <a:pPr marL="137160" indent="0">
              <a:buNone/>
            </a:pPr>
            <a:r>
              <a:rPr lang="en-US" sz="4000" b="1" dirty="0">
                <a:latin typeface="+mj-lt"/>
              </a:rPr>
              <a:t>Transportation System Supply (Network Capacity)</a:t>
            </a:r>
          </a:p>
          <a:p>
            <a:pPr marL="137160" indent="0">
              <a:buNone/>
            </a:pPr>
            <a:endParaRPr lang="en-US" sz="4000" b="1" dirty="0">
              <a:latin typeface="+mj-lt"/>
            </a:endParaRPr>
          </a:p>
          <a:p>
            <a:pPr marL="137160" indent="0">
              <a:buNone/>
            </a:pPr>
            <a:r>
              <a:rPr lang="en-US" sz="4000" b="1" dirty="0">
                <a:latin typeface="+mj-lt"/>
              </a:rPr>
              <a:t>Can be stratified by Region, County, City,  Travel Corridor or Time-of-Day</a:t>
            </a:r>
          </a:p>
          <a:p>
            <a:pPr marL="137160" indent="0">
              <a:buNone/>
            </a:pPr>
            <a:endParaRPr lang="en-US" sz="4000" b="1" dirty="0">
              <a:latin typeface="+mj-lt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4573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24-hr V/C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37160" indent="0">
              <a:buNone/>
            </a:pPr>
            <a:r>
              <a:rPr lang="en-US" sz="3200" b="1" dirty="0">
                <a:latin typeface="+mj-lt"/>
              </a:rPr>
              <a:t>  Volume/Capacity=	       LOS</a:t>
            </a:r>
          </a:p>
          <a:p>
            <a:pPr lvl="2"/>
            <a:r>
              <a:rPr lang="en-US" sz="3200" b="1" dirty="0">
                <a:latin typeface="+mj-lt"/>
              </a:rPr>
              <a:t>0.00 to 0.33			A</a:t>
            </a:r>
          </a:p>
          <a:p>
            <a:pPr lvl="2"/>
            <a:r>
              <a:rPr lang="en-US" sz="3200" b="1" dirty="0">
                <a:latin typeface="+mj-lt"/>
              </a:rPr>
              <a:t>0.33 to 0.55			B</a:t>
            </a:r>
          </a:p>
          <a:p>
            <a:pPr lvl="2"/>
            <a:r>
              <a:rPr lang="en-US" sz="3200" b="1" dirty="0">
                <a:latin typeface="+mj-lt"/>
              </a:rPr>
              <a:t>0.55 to 0.75			C</a:t>
            </a:r>
          </a:p>
          <a:p>
            <a:pPr lvl="2"/>
            <a:r>
              <a:rPr lang="en-US" sz="3200" b="1" dirty="0">
                <a:latin typeface="+mj-lt"/>
              </a:rPr>
              <a:t>0.75 to 0.90			D</a:t>
            </a:r>
          </a:p>
          <a:p>
            <a:pPr lvl="2"/>
            <a:r>
              <a:rPr lang="en-US" sz="3200" b="1" dirty="0">
                <a:latin typeface="+mj-lt"/>
              </a:rPr>
              <a:t>0.90 to 1.00			E</a:t>
            </a:r>
          </a:p>
          <a:p>
            <a:pPr lvl="2"/>
            <a:r>
              <a:rPr lang="en-US" sz="3200" b="1" dirty="0">
                <a:latin typeface="+mj-lt"/>
              </a:rPr>
              <a:t>1.00 &amp; up			F</a:t>
            </a:r>
          </a:p>
        </p:txBody>
      </p:sp>
    </p:spTree>
    <p:extLst>
      <p:ext uri="{BB962C8B-B14F-4D97-AF65-F5344CB8AC3E}">
        <p14:creationId xmlns:p14="http://schemas.microsoft.com/office/powerpoint/2010/main" val="82907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Model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4000" dirty="0">
                <a:latin typeface="+mj-lt"/>
                <a:cs typeface="Arial" panose="020B0604020202020204" pitchFamily="34" charset="0"/>
              </a:rPr>
              <a:t>   5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 Counties:  Bexar, Comal, </a:t>
            </a:r>
          </a:p>
          <a:p>
            <a:pPr marL="137160" indent="0">
              <a:buNone/>
            </a:pPr>
            <a:r>
              <a:rPr lang="en-US" sz="3600" b="1" dirty="0">
                <a:latin typeface="+mj-lt"/>
                <a:cs typeface="Arial" panose="020B0604020202020204" pitchFamily="34" charset="0"/>
              </a:rPr>
              <a:t>   Guadalupe, Kendall &amp; Wilson</a:t>
            </a:r>
          </a:p>
          <a:p>
            <a:pPr marL="137160" indent="0">
              <a:buNone/>
            </a:pPr>
            <a:r>
              <a:rPr lang="en-US" sz="3600" b="1" dirty="0">
                <a:latin typeface="+mj-lt"/>
                <a:cs typeface="Arial" panose="020B0604020202020204" pitchFamily="34" charset="0"/>
              </a:rPr>
              <a:t>   </a:t>
            </a:r>
          </a:p>
          <a:p>
            <a:pPr marL="585216" lvl="1" indent="0">
              <a:buNone/>
            </a:pPr>
            <a:r>
              <a:rPr lang="en-US" sz="3600" b="1" dirty="0">
                <a:latin typeface="+mj-lt"/>
                <a:cs typeface="Arial" panose="020B0604020202020204" pitchFamily="34" charset="0"/>
              </a:rPr>
              <a:t>1-1,317 Internal Traffic Analysis Zones (TAZ)</a:t>
            </a:r>
          </a:p>
          <a:p>
            <a:pPr marL="585216" lvl="1" indent="0">
              <a:buNone/>
            </a:pPr>
            <a:endParaRPr lang="en-US" sz="3600" b="1" dirty="0">
              <a:latin typeface="+mj-lt"/>
              <a:cs typeface="Arial" panose="020B0604020202020204" pitchFamily="34" charset="0"/>
            </a:endParaRPr>
          </a:p>
          <a:p>
            <a:pPr marL="585216" lvl="1" indent="0">
              <a:buNone/>
            </a:pPr>
            <a:r>
              <a:rPr lang="en-US" sz="3600" b="1" dirty="0">
                <a:latin typeface="+mj-lt"/>
                <a:cs typeface="Arial" panose="020B0604020202020204" pitchFamily="34" charset="0"/>
              </a:rPr>
              <a:t>42 External Stations</a:t>
            </a:r>
          </a:p>
        </p:txBody>
      </p:sp>
    </p:spTree>
    <p:extLst>
      <p:ext uri="{BB962C8B-B14F-4D97-AF65-F5344CB8AC3E}">
        <p14:creationId xmlns:p14="http://schemas.microsoft.com/office/powerpoint/2010/main" val="93354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/>
              <a:t>7-County Region with Atascosa &amp; Medina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07" y="1600200"/>
            <a:ext cx="6093385" cy="4708525"/>
          </a:xfrm>
        </p:spPr>
      </p:pic>
    </p:spTree>
    <p:extLst>
      <p:ext uri="{BB962C8B-B14F-4D97-AF65-F5344CB8AC3E}">
        <p14:creationId xmlns:p14="http://schemas.microsoft.com/office/powerpoint/2010/main" val="47246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Current Model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sz="3200" dirty="0">
                <a:latin typeface="Calibri"/>
              </a:rPr>
              <a:t>  </a:t>
            </a:r>
            <a:r>
              <a:rPr lang="en-US" sz="3000" b="1" dirty="0">
                <a:latin typeface="+mj-lt"/>
              </a:rPr>
              <a:t>●  Last Year of 4/5-year 2045 MTP 	update 	(2015-2018/2019)</a:t>
            </a:r>
          </a:p>
          <a:p>
            <a:pPr marL="137160" indent="0">
              <a:buNone/>
            </a:pPr>
            <a:r>
              <a:rPr lang="en-US" sz="3000" b="1" dirty="0">
                <a:latin typeface="+mj-lt"/>
              </a:rPr>
              <a:t>  </a:t>
            </a:r>
            <a:r>
              <a:rPr lang="en-US" sz="3000" b="1" dirty="0"/>
              <a:t>●   </a:t>
            </a:r>
            <a:r>
              <a:rPr lang="en-US" sz="3000" b="1" dirty="0">
                <a:latin typeface="+mj-lt"/>
              </a:rPr>
              <a:t>New TDM update for 2020</a:t>
            </a:r>
          </a:p>
          <a:p>
            <a:pPr marL="137160" indent="0">
              <a:buNone/>
            </a:pPr>
            <a:r>
              <a:rPr lang="en-US" sz="3000" b="1" dirty="0">
                <a:latin typeface="+mj-lt"/>
              </a:rPr>
              <a:t>  ●  Saturation Counts &amp; Transit On-board 	(2015/2020),  US Census</a:t>
            </a:r>
          </a:p>
          <a:p>
            <a:pPr marL="137160" indent="0">
              <a:buNone/>
            </a:pPr>
            <a:r>
              <a:rPr lang="en-US" sz="3000" b="1" dirty="0">
                <a:latin typeface="+mj-lt"/>
              </a:rPr>
              <a:t>  ●  Comprehensive Surveys (2018-2020)</a:t>
            </a:r>
          </a:p>
          <a:p>
            <a:pPr marL="137160" indent="0">
              <a:buNone/>
            </a:pPr>
            <a:r>
              <a:rPr lang="en-US" sz="3000" b="1" dirty="0">
                <a:latin typeface="+mj-lt"/>
              </a:rPr>
              <a:t>	Household / Workplace</a:t>
            </a:r>
          </a:p>
          <a:p>
            <a:pPr marL="137160" indent="0">
              <a:buNone/>
            </a:pPr>
            <a:r>
              <a:rPr lang="en-US" sz="3000" b="1" dirty="0">
                <a:latin typeface="+mj-lt"/>
              </a:rPr>
              <a:t>	Externals / Commercial Truck</a:t>
            </a:r>
          </a:p>
          <a:p>
            <a:pPr marL="137160" indent="0">
              <a:buNone/>
            </a:pPr>
            <a:r>
              <a:rPr lang="en-US" sz="3000" b="1" dirty="0">
                <a:latin typeface="+mj-lt"/>
              </a:rPr>
              <a:t>	Vehicle Classification</a:t>
            </a:r>
          </a:p>
          <a:p>
            <a:pPr marL="137160" indent="0">
              <a:buNone/>
            </a:pPr>
            <a:r>
              <a:rPr lang="en-US" sz="3000" b="1" dirty="0">
                <a:latin typeface="+mj-lt"/>
              </a:rPr>
              <a:t>  ●  Model Re-calibration &amp; Validation 	(2021-2022)… Forecasts for 2030, 	2040 &amp; 2050.</a:t>
            </a:r>
          </a:p>
          <a:p>
            <a:pPr marL="137160" indent="0">
              <a:buNone/>
            </a:pPr>
            <a:r>
              <a:rPr lang="en-US" sz="3000" b="1" dirty="0">
                <a:latin typeface="+mj-lt"/>
              </a:rPr>
              <a:t>  </a:t>
            </a:r>
            <a:r>
              <a:rPr lang="en-US" dirty="0">
                <a:latin typeface="+mj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9439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TDM Input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811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sz="4300" b="1" dirty="0">
                <a:latin typeface="+mj-lt"/>
              </a:rPr>
              <a:t> 2020, 2030, 2040 &amp; 2050</a:t>
            </a:r>
          </a:p>
          <a:p>
            <a:pPr marL="137160" indent="0">
              <a:buNone/>
            </a:pPr>
            <a:r>
              <a:rPr lang="en-US" sz="3600" b="1" dirty="0">
                <a:latin typeface="+mj-lt"/>
              </a:rPr>
              <a:t>  (1) TAZ Level Demographics</a:t>
            </a:r>
          </a:p>
          <a:p>
            <a:pPr marL="137160" indent="0">
              <a:buNone/>
            </a:pPr>
            <a:r>
              <a:rPr lang="en-US" sz="3600" b="1" dirty="0">
                <a:latin typeface="+mj-lt"/>
              </a:rPr>
              <a:t>	● Population, Households</a:t>
            </a:r>
          </a:p>
          <a:p>
            <a:pPr marL="137160" indent="0">
              <a:buNone/>
            </a:pPr>
            <a:r>
              <a:rPr lang="en-US" sz="3600" b="1" dirty="0">
                <a:latin typeface="+mj-lt"/>
              </a:rPr>
              <a:t>	● Employment. (Basic, Retail, 		   Service, Edu1 &amp; Edu2)</a:t>
            </a:r>
          </a:p>
          <a:p>
            <a:pPr marL="137160" indent="0">
              <a:buNone/>
            </a:pPr>
            <a:r>
              <a:rPr lang="en-US" sz="3600" b="1" dirty="0">
                <a:latin typeface="+mj-lt"/>
              </a:rPr>
              <a:t>	● HH Income, Workers &amp; Autos                     (2) Highway Networks 	  		  		(collector &amp; higher FC)</a:t>
            </a:r>
          </a:p>
          <a:p>
            <a:pPr marL="137160" indent="0">
              <a:buNone/>
            </a:pPr>
            <a:r>
              <a:rPr lang="en-US" sz="3600" b="1" dirty="0">
                <a:latin typeface="+mj-lt"/>
              </a:rPr>
              <a:t>  (3) Transit Networks</a:t>
            </a:r>
          </a:p>
        </p:txBody>
      </p:sp>
    </p:spTree>
    <p:extLst>
      <p:ext uri="{BB962C8B-B14F-4D97-AF65-F5344CB8AC3E}">
        <p14:creationId xmlns:p14="http://schemas.microsoft.com/office/powerpoint/2010/main" val="299673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Trip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	</a:t>
            </a:r>
            <a:r>
              <a:rPr lang="en-US" sz="3500" b="1" dirty="0">
                <a:latin typeface="+mj-lt"/>
              </a:rPr>
              <a:t>●  Why  segment trips by Trip Purpose?</a:t>
            </a:r>
          </a:p>
          <a:p>
            <a:pPr marL="137160" indent="0">
              <a:buNone/>
            </a:pPr>
            <a:r>
              <a:rPr lang="en-US" sz="3500" b="1" dirty="0">
                <a:latin typeface="+mj-lt"/>
              </a:rPr>
              <a:t>	●  What trip purposes do we use?</a:t>
            </a:r>
          </a:p>
          <a:p>
            <a:pPr marL="137160" indent="0">
              <a:buNone/>
            </a:pPr>
            <a:r>
              <a:rPr lang="en-US" sz="3500" b="1" dirty="0">
                <a:latin typeface="+mj-lt"/>
              </a:rPr>
              <a:t>	HBW (P)			NHB (P)</a:t>
            </a:r>
          </a:p>
          <a:p>
            <a:pPr marL="137160" indent="0">
              <a:buNone/>
            </a:pPr>
            <a:r>
              <a:rPr lang="en-US" sz="3500" b="1" dirty="0">
                <a:latin typeface="+mj-lt"/>
              </a:rPr>
              <a:t>	HBNW-Retail (P)	        NHB-S (P)</a:t>
            </a:r>
          </a:p>
          <a:p>
            <a:pPr marL="137160" indent="0">
              <a:buNone/>
            </a:pPr>
            <a:r>
              <a:rPr lang="en-US" sz="3500" b="1" dirty="0">
                <a:latin typeface="+mj-lt"/>
              </a:rPr>
              <a:t>	HBNW-Other (P)	        Truck (V)</a:t>
            </a:r>
          </a:p>
          <a:p>
            <a:pPr marL="137160" indent="0">
              <a:buNone/>
            </a:pPr>
            <a:r>
              <a:rPr lang="en-US" sz="3500" b="1" dirty="0">
                <a:latin typeface="+mj-lt"/>
              </a:rPr>
              <a:t>	HBNW-Ed1 (P)		</a:t>
            </a:r>
            <a:r>
              <a:rPr lang="en-US" sz="3500" b="1" dirty="0" err="1">
                <a:latin typeface="+mj-lt"/>
              </a:rPr>
              <a:t>Exlo</a:t>
            </a:r>
            <a:r>
              <a:rPr lang="en-US" sz="3500" b="1" dirty="0">
                <a:latin typeface="+mj-lt"/>
              </a:rPr>
              <a:t>-Truck (V)</a:t>
            </a:r>
          </a:p>
          <a:p>
            <a:pPr marL="137160" indent="0">
              <a:buNone/>
            </a:pPr>
            <a:r>
              <a:rPr lang="en-US" sz="3500" b="1" dirty="0">
                <a:latin typeface="+mj-lt"/>
              </a:rPr>
              <a:t>	HBNW-Ed2 (P)		</a:t>
            </a:r>
            <a:r>
              <a:rPr lang="en-US" sz="3500" b="1" dirty="0" err="1">
                <a:latin typeface="+mj-lt"/>
              </a:rPr>
              <a:t>Exlo</a:t>
            </a:r>
            <a:r>
              <a:rPr lang="en-US" sz="3500" b="1" dirty="0">
                <a:latin typeface="+mj-lt"/>
              </a:rPr>
              <a:t>-NC (V)</a:t>
            </a:r>
          </a:p>
          <a:p>
            <a:pPr marL="137160" indent="0">
              <a:buNone/>
            </a:pPr>
            <a:r>
              <a:rPr lang="en-US" sz="3500" b="1" dirty="0">
                <a:latin typeface="+mj-lt"/>
              </a:rPr>
              <a:t>	NW-Airport (P)		External-Thru (V)</a:t>
            </a:r>
          </a:p>
          <a:p>
            <a:pPr marL="137160" indent="0">
              <a:buNone/>
            </a:pPr>
            <a:r>
              <a:rPr lang="en-US" sz="3500" b="1" dirty="0">
                <a:latin typeface="+mj-lt"/>
              </a:rPr>
              <a:t>	</a:t>
            </a:r>
          </a:p>
          <a:p>
            <a:pPr marL="137160" indent="0">
              <a:buNone/>
            </a:pPr>
            <a:r>
              <a:rPr lang="en-US" sz="3500" b="1" dirty="0">
                <a:latin typeface="+mj-lt"/>
              </a:rPr>
              <a:t>	●  Which  trip purpose contributes the  	largest proportion to daily VMT?</a:t>
            </a:r>
          </a:p>
          <a:p>
            <a:pPr marL="137160" indent="0">
              <a:buNone/>
            </a:pPr>
            <a:r>
              <a:rPr lang="en-US" dirty="0">
                <a:latin typeface="Calibri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08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5821</TotalTime>
  <Words>395</Words>
  <Application>Microsoft Office PowerPoint</Application>
  <PresentationFormat>On-screen Show (4:3)</PresentationFormat>
  <Paragraphs>202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Acrobat Document</vt:lpstr>
      <vt:lpstr>AAMPO Regional Transportation Models</vt:lpstr>
      <vt:lpstr>Opening the Black Box</vt:lpstr>
      <vt:lpstr>Travel Demand Model forecasts demand/supply</vt:lpstr>
      <vt:lpstr>Evaluating 24-hr V/C Ratios</vt:lpstr>
      <vt:lpstr>Model Coverage</vt:lpstr>
      <vt:lpstr>7-County Region with Atascosa &amp; Medina</vt:lpstr>
      <vt:lpstr>Current Model Cycle</vt:lpstr>
      <vt:lpstr>TDM Input Data</vt:lpstr>
      <vt:lpstr>Trip Purposes</vt:lpstr>
      <vt:lpstr>Daily Trip Making &amp; VMT</vt:lpstr>
      <vt:lpstr>Trips by Purpose over Time</vt:lpstr>
      <vt:lpstr>TDM Applications</vt:lpstr>
      <vt:lpstr>What Kind of Model Do We Have ?</vt:lpstr>
      <vt:lpstr>Travel Demand Model Flowchart</vt:lpstr>
      <vt:lpstr>Evaluating 24-hr V/C Ratios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AAMPO Regional Transportation Models</dc:title>
  <dc:creator>Zachary Graham</dc:creator>
  <cp:lastModifiedBy>Zachary Graham</cp:lastModifiedBy>
  <cp:revision>128</cp:revision>
  <cp:lastPrinted>2019-10-21T18:38:15Z</cp:lastPrinted>
  <dcterms:created xsi:type="dcterms:W3CDTF">2015-03-02T18:03:10Z</dcterms:created>
  <dcterms:modified xsi:type="dcterms:W3CDTF">2019-10-21T20:05:55Z</dcterms:modified>
</cp:coreProperties>
</file>