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5.jpg" ContentType="image/jpg"/>
  <Override PartName="/ppt/media/image7.jpg" ContentType="image/jpg"/>
  <Override PartName="/ppt/media/image10.jpg" ContentType="image/jpg"/>
  <Override PartName="/ppt/media/image14.jpg" ContentType="image/jpg"/>
  <Override PartName="/ppt/media/image16.jpg" ContentType="image/jpg"/>
  <Override PartName="/ppt/media/image19.jpg" ContentType="image/jpg"/>
  <Override PartName="/ppt/media/image21.jpg" ContentType="image/jpg"/>
  <Override PartName="/ppt/media/image23.jpg" ContentType="image/jpg"/>
  <Override PartName="/ppt/media/image26.jpg" ContentType="image/jpg"/>
  <Override PartName="/ppt/media/image29.jpg" ContentType="image/jpg"/>
  <Override PartName="/ppt/media/image32.jpg" ContentType="image/jpg"/>
  <Override PartName="/ppt/media/image34.jpg" ContentType="image/jpg"/>
  <Override PartName="/ppt/media/image40.jpg" ContentType="image/jpg"/>
  <Override PartName="/ppt/media/image44.jpg" ContentType="image/jpg"/>
  <Override PartName="/ppt/media/image50.jpg" ContentType="image/jpg"/>
  <Override PartName="/ppt/media/image52.jpg" ContentType="image/jpg"/>
  <Override PartName="/ppt/media/image54.jpg" ContentType="image/jpg"/>
  <Override PartName="/ppt/media/image55.jpg" ContentType="image/jpg"/>
  <Override PartName="/ppt/media/image5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799" y="0"/>
                </a:moveTo>
                <a:lnTo>
                  <a:pt x="0" y="0"/>
                </a:lnTo>
                <a:lnTo>
                  <a:pt x="0" y="10058398"/>
                </a:lnTo>
                <a:lnTo>
                  <a:pt x="15544799" y="10058398"/>
                </a:lnTo>
                <a:lnTo>
                  <a:pt x="15544799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7529" y="415543"/>
            <a:ext cx="528700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cbfotc.com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kcbfotc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cbfotc.com/" TargetMode="External"/><Relationship Id="rId3" Type="http://schemas.openxmlformats.org/officeDocument/2006/relationships/image" Target="../media/image40.jpg"/><Relationship Id="rId7" Type="http://schemas.openxmlformats.org/officeDocument/2006/relationships/image" Target="../media/image3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g"/><Relationship Id="rId7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hyperlink" Target="https://www.kcbfotc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cbfotc.com/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cbfotc.com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kcbfotc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cbfotc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cbfotc.com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kcbfotc.com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hyperlink" Target="https://www.kcbfotc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kcbfotc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kcbfotc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4.jpg"/><Relationship Id="rId10" Type="http://schemas.openxmlformats.org/officeDocument/2006/relationships/hyperlink" Target="https://www.kcbfotc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s://www.kcbfotc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cbfotc.com/" TargetMode="External"/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4.jp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hyperlink" Target="https://www.kcbfot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3054" y="89976"/>
            <a:ext cx="13963396" cy="653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255"/>
              </a:spcBef>
            </a:pPr>
            <a:r>
              <a:rPr lang="en-US" sz="3200" b="1" spc="-5" dirty="0">
                <a:solidFill>
                  <a:srgbClr val="006FC0"/>
                </a:solidFill>
                <a:latin typeface="Calibri"/>
                <a:cs typeface="Calibri"/>
              </a:rPr>
              <a:t>TRANSPORTATION ISSUES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6FED593F-D109-4406-8076-8F530497121C}"/>
              </a:ext>
            </a:extLst>
          </p:cNvPr>
          <p:cNvSpPr txBox="1"/>
          <p:nvPr/>
        </p:nvSpPr>
        <p:spPr>
          <a:xfrm>
            <a:off x="990600" y="765281"/>
            <a:ext cx="13985850" cy="78383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County Transportation Plan would be helpful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Connectivity due to physical gates is an issue for pedestrians and motorists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Major development on SH 46, west of IH-10</a:t>
            </a:r>
          </a:p>
          <a:p>
            <a:pPr marL="698500" marR="5080" lvl="1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 err="1">
                <a:latin typeface="Calibri"/>
                <a:cs typeface="Calibri"/>
              </a:rPr>
              <a:t>Miralomas</a:t>
            </a:r>
            <a:r>
              <a:rPr lang="en-US" sz="2800" spc="-5" dirty="0">
                <a:latin typeface="Calibri"/>
                <a:cs typeface="Calibri"/>
              </a:rPr>
              <a:t> and Spencer Ranch will add approximately 1,200-1,400 single family homes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City of Boerne and Boerne ISD to discuss parking improvements can be made on </a:t>
            </a:r>
            <a:r>
              <a:rPr lang="en-US" sz="2800" spc="-5" dirty="0" err="1">
                <a:latin typeface="Calibri"/>
                <a:cs typeface="Calibri"/>
              </a:rPr>
              <a:t>Esser</a:t>
            </a:r>
            <a:r>
              <a:rPr lang="en-US" sz="2800" spc="-5" dirty="0">
                <a:latin typeface="Calibri"/>
                <a:cs typeface="Calibri"/>
              </a:rPr>
              <a:t> Road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Ped/bike path between Esperanza/Bentwood to allow children to walk to </a:t>
            </a:r>
            <a:r>
              <a:rPr lang="en-US" sz="2800" spc="-5" dirty="0" err="1">
                <a:latin typeface="Calibri"/>
                <a:cs typeface="Calibri"/>
              </a:rPr>
              <a:t>Herff</a:t>
            </a:r>
            <a:r>
              <a:rPr lang="en-US" sz="2800" spc="-5" dirty="0">
                <a:latin typeface="Calibri"/>
                <a:cs typeface="Calibri"/>
              </a:rPr>
              <a:t> Elementary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Current closure of Cascade Caverns at IH-10 Frontage Road has made traffic easier for vehicles turning left from Old San Antonio Road to Cascade Caverns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Signage improvements at FM 3351 and SH 46 to direct motorists to IH-10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Additional study involving Main Street merchants to help identify Main Street Alternatives</a:t>
            </a:r>
          </a:p>
          <a:p>
            <a:pPr marL="241300" marR="5080" indent="-228600">
              <a:lnSpc>
                <a:spcPct val="15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2800" spc="-5" dirty="0">
                <a:latin typeface="Calibri"/>
                <a:cs typeface="Calibri"/>
              </a:rPr>
              <a:t>Further discussion with AAMPO regarding crowdsource data.</a:t>
            </a:r>
          </a:p>
          <a:p>
            <a:pPr marL="241300" marR="5080" indent="-228600">
              <a:lnSpc>
                <a:spcPct val="1209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endParaRPr lang="en-US" sz="1600" spc="-5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1209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17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3502" y="43352"/>
            <a:ext cx="5217795" cy="39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VALERIE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LANE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ROAD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SHARED </a:t>
            </a:r>
            <a:r>
              <a:rPr sz="2200" spc="-48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sz="2200" spc="-90" dirty="0">
                <a:solidFill>
                  <a:srgbClr val="006FC0"/>
                </a:solidFill>
                <a:latin typeface="Calibri"/>
                <a:cs typeface="Calibri"/>
              </a:rPr>
              <a:t>PATH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68400" y="8532791"/>
            <a:ext cx="84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</a:t>
            </a:r>
            <a:r>
              <a:rPr sz="2400" dirty="0">
                <a:solidFill>
                  <a:srgbClr val="C0C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FT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316" y="9020029"/>
            <a:ext cx="14326869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Transportation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6" name="Picture 35" descr="Diagram, map&#10;&#10;Description automatically generated">
            <a:extLst>
              <a:ext uri="{FF2B5EF4-FFF2-40B4-BE49-F238E27FC236}">
                <a16:creationId xmlns:a16="http://schemas.microsoft.com/office/drawing/2014/main" id="{D57225E8-C15E-4A3D-9622-7D0FE0628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1309"/>
            <a:ext cx="12664747" cy="84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245363"/>
            <a:ext cx="14761210" cy="9297035"/>
            <a:chOff x="283463" y="245363"/>
            <a:chExt cx="14761210" cy="9297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63" y="245363"/>
              <a:ext cx="6420612" cy="8827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439483"/>
              <a:ext cx="6042660" cy="8448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3862" y="9060180"/>
              <a:ext cx="14570710" cy="481965"/>
            </a:xfrm>
            <a:custGeom>
              <a:avLst/>
              <a:gdLst/>
              <a:ahLst/>
              <a:cxnLst/>
              <a:rect l="l" t="t" r="r" b="b"/>
              <a:pathLst>
                <a:path w="14570710" h="481965">
                  <a:moveTo>
                    <a:pt x="14570202" y="0"/>
                  </a:moveTo>
                  <a:lnTo>
                    <a:pt x="0" y="0"/>
                  </a:lnTo>
                  <a:lnTo>
                    <a:pt x="0" y="481634"/>
                  </a:lnTo>
                  <a:lnTo>
                    <a:pt x="14570202" y="481634"/>
                  </a:lnTo>
                  <a:lnTo>
                    <a:pt x="14570202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99375" y="476198"/>
            <a:ext cx="58293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Regent</a:t>
            </a:r>
            <a:r>
              <a:rPr spc="-20" dirty="0"/>
              <a:t> </a:t>
            </a:r>
            <a:r>
              <a:rPr spc="-5" dirty="0"/>
              <a:t>Park/Biedenharn</a:t>
            </a:r>
            <a:r>
              <a:rPr dirty="0"/>
              <a:t> </a:t>
            </a:r>
            <a:r>
              <a:rPr spc="-10" dirty="0"/>
              <a:t>Connection</a:t>
            </a:r>
            <a:r>
              <a:rPr dirty="0"/>
              <a:t> </a:t>
            </a:r>
            <a:r>
              <a:rPr spc="-20" dirty="0"/>
              <a:t>to</a:t>
            </a:r>
            <a:r>
              <a:rPr dirty="0"/>
              <a:t> </a:t>
            </a:r>
            <a:r>
              <a:rPr spc="-5" dirty="0"/>
              <a:t>South</a:t>
            </a:r>
            <a:r>
              <a:rPr spc="-10" dirty="0"/>
              <a:t> </a:t>
            </a:r>
            <a:r>
              <a:rPr spc="-5" dirty="0"/>
              <a:t>Main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21294" y="962303"/>
            <a:ext cx="6722109" cy="10636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SW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20600"/>
              </a:lnSpc>
              <a:spcBef>
                <a:spcPts val="61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20" dirty="0">
                <a:latin typeface="Calibri"/>
                <a:cs typeface="Calibri"/>
              </a:rPr>
              <a:t>East/West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Biederharn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Development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North/South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Regent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Park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connector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8494" y="2076349"/>
            <a:ext cx="602043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1200"/>
              </a:lnSpc>
              <a:spcBef>
                <a:spcPts val="100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600" spc="-10" dirty="0">
                <a:latin typeface="Calibri"/>
                <a:cs typeface="Calibri"/>
              </a:rPr>
              <a:t>Development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Agreement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place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Biedenharn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East/West</a:t>
            </a:r>
            <a:r>
              <a:rPr sz="1600" spc="-5" dirty="0">
                <a:latin typeface="Calibri"/>
                <a:cs typeface="Calibri"/>
              </a:rPr>
              <a:t> arterial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21294" y="2741955"/>
            <a:ext cx="612394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1400"/>
              </a:lnSpc>
              <a:spcBef>
                <a:spcPts val="10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North/South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connector</a:t>
            </a:r>
            <a:r>
              <a:rPr sz="1600" spc="-5" dirty="0">
                <a:latin typeface="Calibri"/>
                <a:cs typeface="Calibri"/>
              </a:rPr>
              <a:t> is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developer </a:t>
            </a:r>
            <a:r>
              <a:rPr sz="1600" spc="-10" dirty="0">
                <a:latin typeface="Calibri"/>
                <a:cs typeface="Calibri"/>
              </a:rPr>
              <a:t>agreement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between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City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Boerne/Buc-ee’s/Regent </a:t>
            </a:r>
            <a:r>
              <a:rPr sz="1600" spc="-15" dirty="0">
                <a:latin typeface="Calibri"/>
                <a:cs typeface="Calibri"/>
              </a:rPr>
              <a:t>Park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1294" y="3462654"/>
            <a:ext cx="6711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agreement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needed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complete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North/South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6103" y="5959221"/>
            <a:ext cx="2121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Typical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Section: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6365" y="6393561"/>
            <a:ext cx="1706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BIEDENHARN</a:t>
            </a:r>
            <a:r>
              <a:rPr sz="1600" spc="-7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TRACT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7870" y="1735581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1669" y="2166620"/>
            <a:ext cx="14516100" cy="6776720"/>
            <a:chOff x="661669" y="2166620"/>
            <a:chExt cx="14516100" cy="67767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6662" y="2925300"/>
              <a:ext cx="1105554" cy="2188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793" y="7301179"/>
              <a:ext cx="384556" cy="9956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6163" y="6345935"/>
              <a:ext cx="8531351" cy="2596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3412" y="6432169"/>
              <a:ext cx="8288401" cy="23545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33412" y="6432169"/>
              <a:ext cx="8288655" cy="2354580"/>
            </a:xfrm>
            <a:custGeom>
              <a:avLst/>
              <a:gdLst/>
              <a:ahLst/>
              <a:cxnLst/>
              <a:rect l="l" t="t" r="r" b="b"/>
              <a:pathLst>
                <a:path w="8288655" h="2354579">
                  <a:moveTo>
                    <a:pt x="0" y="2354579"/>
                  </a:moveTo>
                  <a:lnTo>
                    <a:pt x="8288401" y="2354579"/>
                  </a:lnTo>
                  <a:lnTo>
                    <a:pt x="8288401" y="0"/>
                  </a:lnTo>
                  <a:lnTo>
                    <a:pt x="0" y="0"/>
                  </a:lnTo>
                  <a:lnTo>
                    <a:pt x="0" y="2354579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369" y="2179320"/>
              <a:ext cx="1817370" cy="1024890"/>
            </a:xfrm>
            <a:custGeom>
              <a:avLst/>
              <a:gdLst/>
              <a:ahLst/>
              <a:cxnLst/>
              <a:rect l="l" t="t" r="r" b="b"/>
              <a:pathLst>
                <a:path w="1817370" h="1024889">
                  <a:moveTo>
                    <a:pt x="0" y="140970"/>
                  </a:moveTo>
                  <a:lnTo>
                    <a:pt x="0" y="288289"/>
                  </a:lnTo>
                  <a:lnTo>
                    <a:pt x="0" y="509270"/>
                  </a:lnTo>
                  <a:lnTo>
                    <a:pt x="0" y="1024889"/>
                  </a:lnTo>
                  <a:lnTo>
                    <a:pt x="862330" y="1024889"/>
                  </a:lnTo>
                  <a:lnTo>
                    <a:pt x="1231900" y="1024889"/>
                  </a:lnTo>
                  <a:lnTo>
                    <a:pt x="1478280" y="1024889"/>
                  </a:lnTo>
                  <a:lnTo>
                    <a:pt x="1478280" y="509270"/>
                  </a:lnTo>
                  <a:lnTo>
                    <a:pt x="1817370" y="0"/>
                  </a:lnTo>
                  <a:lnTo>
                    <a:pt x="1478280" y="288289"/>
                  </a:lnTo>
                  <a:lnTo>
                    <a:pt x="1478280" y="140970"/>
                  </a:lnTo>
                  <a:lnTo>
                    <a:pt x="1231900" y="140970"/>
                  </a:lnTo>
                  <a:lnTo>
                    <a:pt x="862330" y="140970"/>
                  </a:lnTo>
                  <a:lnTo>
                    <a:pt x="0" y="1409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0777" y="4886071"/>
            <a:ext cx="228600" cy="13976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SCENIC</a:t>
            </a:r>
            <a:r>
              <a:rPr sz="1600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LOOP</a:t>
            </a:r>
            <a:r>
              <a:rPr sz="1600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676" y="2318663"/>
            <a:ext cx="132397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ALIGNE- </a:t>
            </a:r>
            <a:r>
              <a:rPr sz="1000" b="1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676" y="2764055"/>
            <a:ext cx="1372870" cy="3943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4509" y="1169669"/>
            <a:ext cx="2091689" cy="4680585"/>
            <a:chOff x="524509" y="1169669"/>
            <a:chExt cx="2091689" cy="4680585"/>
          </a:xfrm>
        </p:grpSpPr>
        <p:sp>
          <p:nvSpPr>
            <p:cNvPr id="25" name="object 25"/>
            <p:cNvSpPr/>
            <p:nvPr/>
          </p:nvSpPr>
          <p:spPr>
            <a:xfrm>
              <a:off x="2505720" y="1207769"/>
              <a:ext cx="72390" cy="4604385"/>
            </a:xfrm>
            <a:custGeom>
              <a:avLst/>
              <a:gdLst/>
              <a:ahLst/>
              <a:cxnLst/>
              <a:rect l="l" t="t" r="r" b="b"/>
              <a:pathLst>
                <a:path w="72389" h="4604385">
                  <a:moveTo>
                    <a:pt x="53329" y="2141220"/>
                  </a:moveTo>
                  <a:lnTo>
                    <a:pt x="48719" y="2090356"/>
                  </a:lnTo>
                  <a:lnTo>
                    <a:pt x="44154" y="2039345"/>
                  </a:lnTo>
                  <a:lnTo>
                    <a:pt x="39689" y="1988029"/>
                  </a:lnTo>
                  <a:lnTo>
                    <a:pt x="35377" y="1936253"/>
                  </a:lnTo>
                  <a:lnTo>
                    <a:pt x="31273" y="1883859"/>
                  </a:lnTo>
                  <a:lnTo>
                    <a:pt x="27431" y="1830690"/>
                  </a:lnTo>
                  <a:lnTo>
                    <a:pt x="23906" y="1776590"/>
                  </a:lnTo>
                  <a:lnTo>
                    <a:pt x="20752" y="1721402"/>
                  </a:lnTo>
                  <a:lnTo>
                    <a:pt x="18023" y="1664970"/>
                  </a:lnTo>
                  <a:lnTo>
                    <a:pt x="16093" y="1619794"/>
                  </a:lnTo>
                  <a:lnTo>
                    <a:pt x="14384" y="1576917"/>
                  </a:lnTo>
                  <a:lnTo>
                    <a:pt x="12895" y="1535241"/>
                  </a:lnTo>
                  <a:lnTo>
                    <a:pt x="11620" y="1493671"/>
                  </a:lnTo>
                  <a:lnTo>
                    <a:pt x="10556" y="1451110"/>
                  </a:lnTo>
                  <a:lnTo>
                    <a:pt x="9699" y="1406461"/>
                  </a:lnTo>
                  <a:lnTo>
                    <a:pt x="9044" y="1358629"/>
                  </a:lnTo>
                  <a:lnTo>
                    <a:pt x="8588" y="1306516"/>
                  </a:lnTo>
                  <a:lnTo>
                    <a:pt x="8326" y="1249027"/>
                  </a:lnTo>
                  <a:lnTo>
                    <a:pt x="8256" y="1185066"/>
                  </a:lnTo>
                  <a:lnTo>
                    <a:pt x="8371" y="1113535"/>
                  </a:lnTo>
                  <a:lnTo>
                    <a:pt x="8511" y="1074838"/>
                  </a:lnTo>
                  <a:lnTo>
                    <a:pt x="8720" y="1034478"/>
                  </a:lnTo>
                  <a:lnTo>
                    <a:pt x="8995" y="992535"/>
                  </a:lnTo>
                  <a:lnTo>
                    <a:pt x="9332" y="949088"/>
                  </a:lnTo>
                  <a:lnTo>
                    <a:pt x="9729" y="904216"/>
                  </a:lnTo>
                  <a:lnTo>
                    <a:pt x="10183" y="857998"/>
                  </a:lnTo>
                  <a:lnTo>
                    <a:pt x="10689" y="810513"/>
                  </a:lnTo>
                  <a:lnTo>
                    <a:pt x="11245" y="761841"/>
                  </a:lnTo>
                  <a:lnTo>
                    <a:pt x="11848" y="712060"/>
                  </a:lnTo>
                  <a:lnTo>
                    <a:pt x="12495" y="661249"/>
                  </a:lnTo>
                  <a:lnTo>
                    <a:pt x="13182" y="609488"/>
                  </a:lnTo>
                  <a:lnTo>
                    <a:pt x="13905" y="556856"/>
                  </a:lnTo>
                  <a:lnTo>
                    <a:pt x="14663" y="503431"/>
                  </a:lnTo>
                  <a:lnTo>
                    <a:pt x="15451" y="449293"/>
                  </a:lnTo>
                  <a:lnTo>
                    <a:pt x="16266" y="394521"/>
                  </a:lnTo>
                  <a:lnTo>
                    <a:pt x="17106" y="339193"/>
                  </a:lnTo>
                  <a:lnTo>
                    <a:pt x="17966" y="283390"/>
                  </a:lnTo>
                  <a:lnTo>
                    <a:pt x="18844" y="227189"/>
                  </a:lnTo>
                  <a:lnTo>
                    <a:pt x="19736" y="170671"/>
                  </a:lnTo>
                  <a:lnTo>
                    <a:pt x="20640" y="113914"/>
                  </a:lnTo>
                  <a:lnTo>
                    <a:pt x="21552" y="56997"/>
                  </a:lnTo>
                  <a:lnTo>
                    <a:pt x="22468" y="0"/>
                  </a:lnTo>
                </a:path>
                <a:path w="72389" h="4604385">
                  <a:moveTo>
                    <a:pt x="58790" y="2171700"/>
                  </a:moveTo>
                  <a:lnTo>
                    <a:pt x="60949" y="2223492"/>
                  </a:lnTo>
                  <a:lnTo>
                    <a:pt x="63052" y="2275307"/>
                  </a:lnTo>
                  <a:lnTo>
                    <a:pt x="65050" y="2327164"/>
                  </a:lnTo>
                  <a:lnTo>
                    <a:pt x="66893" y="2379082"/>
                  </a:lnTo>
                  <a:lnTo>
                    <a:pt x="68530" y="2431080"/>
                  </a:lnTo>
                  <a:lnTo>
                    <a:pt x="69911" y="2483175"/>
                  </a:lnTo>
                  <a:lnTo>
                    <a:pt x="70986" y="2535387"/>
                  </a:lnTo>
                  <a:lnTo>
                    <a:pt x="71705" y="2587736"/>
                  </a:lnTo>
                  <a:lnTo>
                    <a:pt x="72016" y="2640238"/>
                  </a:lnTo>
                  <a:lnTo>
                    <a:pt x="71871" y="2692913"/>
                  </a:lnTo>
                  <a:lnTo>
                    <a:pt x="71218" y="2745781"/>
                  </a:lnTo>
                  <a:lnTo>
                    <a:pt x="70007" y="2798858"/>
                  </a:lnTo>
                  <a:lnTo>
                    <a:pt x="68188" y="2852166"/>
                  </a:lnTo>
                  <a:lnTo>
                    <a:pt x="65634" y="2901094"/>
                  </a:lnTo>
                  <a:lnTo>
                    <a:pt x="62107" y="2948936"/>
                  </a:lnTo>
                  <a:lnTo>
                    <a:pt x="57768" y="2996026"/>
                  </a:lnTo>
                  <a:lnTo>
                    <a:pt x="52781" y="3042701"/>
                  </a:lnTo>
                  <a:lnTo>
                    <a:pt x="47308" y="3089296"/>
                  </a:lnTo>
                  <a:lnTo>
                    <a:pt x="41510" y="3136146"/>
                  </a:lnTo>
                  <a:lnTo>
                    <a:pt x="35549" y="3183588"/>
                  </a:lnTo>
                  <a:lnTo>
                    <a:pt x="29589" y="3231957"/>
                  </a:lnTo>
                  <a:lnTo>
                    <a:pt x="23791" y="3281589"/>
                  </a:lnTo>
                  <a:lnTo>
                    <a:pt x="18318" y="3332820"/>
                  </a:lnTo>
                  <a:lnTo>
                    <a:pt x="13331" y="3385985"/>
                  </a:lnTo>
                  <a:lnTo>
                    <a:pt x="8992" y="3441420"/>
                  </a:lnTo>
                  <a:lnTo>
                    <a:pt x="5465" y="3499462"/>
                  </a:lnTo>
                  <a:lnTo>
                    <a:pt x="2910" y="3560444"/>
                  </a:lnTo>
                  <a:lnTo>
                    <a:pt x="1750" y="3604103"/>
                  </a:lnTo>
                  <a:lnTo>
                    <a:pt x="903" y="3651310"/>
                  </a:lnTo>
                  <a:lnTo>
                    <a:pt x="345" y="3701601"/>
                  </a:lnTo>
                  <a:lnTo>
                    <a:pt x="52" y="3754512"/>
                  </a:lnTo>
                  <a:lnTo>
                    <a:pt x="0" y="3809578"/>
                  </a:lnTo>
                  <a:lnTo>
                    <a:pt x="164" y="3866333"/>
                  </a:lnTo>
                  <a:lnTo>
                    <a:pt x="521" y="3924314"/>
                  </a:lnTo>
                  <a:lnTo>
                    <a:pt x="1047" y="3983054"/>
                  </a:lnTo>
                  <a:lnTo>
                    <a:pt x="1717" y="4042091"/>
                  </a:lnTo>
                  <a:lnTo>
                    <a:pt x="2509" y="4100958"/>
                  </a:lnTo>
                  <a:lnTo>
                    <a:pt x="3397" y="4159190"/>
                  </a:lnTo>
                  <a:lnTo>
                    <a:pt x="4357" y="4216324"/>
                  </a:lnTo>
                  <a:lnTo>
                    <a:pt x="5367" y="4271894"/>
                  </a:lnTo>
                  <a:lnTo>
                    <a:pt x="6401" y="4325436"/>
                  </a:lnTo>
                  <a:lnTo>
                    <a:pt x="7435" y="4376484"/>
                  </a:lnTo>
                  <a:lnTo>
                    <a:pt x="8446" y="4424574"/>
                  </a:lnTo>
                  <a:lnTo>
                    <a:pt x="9410" y="4469242"/>
                  </a:lnTo>
                  <a:lnTo>
                    <a:pt x="10302" y="4510021"/>
                  </a:lnTo>
                  <a:lnTo>
                    <a:pt x="11098" y="4546448"/>
                  </a:lnTo>
                  <a:lnTo>
                    <a:pt x="11775" y="4578057"/>
                  </a:lnTo>
                  <a:lnTo>
                    <a:pt x="12308" y="4604384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209" y="4472940"/>
              <a:ext cx="1925955" cy="594360"/>
            </a:xfrm>
            <a:custGeom>
              <a:avLst/>
              <a:gdLst/>
              <a:ahLst/>
              <a:cxnLst/>
              <a:rect l="l" t="t" r="r" b="b"/>
              <a:pathLst>
                <a:path w="1925955" h="594360">
                  <a:moveTo>
                    <a:pt x="0" y="0"/>
                  </a:moveTo>
                  <a:lnTo>
                    <a:pt x="0" y="346710"/>
                  </a:lnTo>
                  <a:lnTo>
                    <a:pt x="0" y="495300"/>
                  </a:lnTo>
                  <a:lnTo>
                    <a:pt x="0" y="594360"/>
                  </a:lnTo>
                  <a:lnTo>
                    <a:pt x="1062355" y="594360"/>
                  </a:lnTo>
                  <a:lnTo>
                    <a:pt x="1517650" y="594360"/>
                  </a:lnTo>
                  <a:lnTo>
                    <a:pt x="1821179" y="594360"/>
                  </a:lnTo>
                  <a:lnTo>
                    <a:pt x="1821179" y="495300"/>
                  </a:lnTo>
                  <a:lnTo>
                    <a:pt x="1925954" y="550545"/>
                  </a:lnTo>
                  <a:lnTo>
                    <a:pt x="1821179" y="346710"/>
                  </a:lnTo>
                  <a:lnTo>
                    <a:pt x="1821179" y="0"/>
                  </a:lnTo>
                  <a:lnTo>
                    <a:pt x="1517650" y="0"/>
                  </a:lnTo>
                  <a:lnTo>
                    <a:pt x="1062355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2516" y="4505071"/>
            <a:ext cx="1691005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68362" y="3105150"/>
            <a:ext cx="3841115" cy="4800600"/>
            <a:chOff x="2468362" y="3105150"/>
            <a:chExt cx="3841115" cy="4800600"/>
          </a:xfrm>
        </p:grpSpPr>
        <p:sp>
          <p:nvSpPr>
            <p:cNvPr id="29" name="object 29"/>
            <p:cNvSpPr/>
            <p:nvPr/>
          </p:nvSpPr>
          <p:spPr>
            <a:xfrm>
              <a:off x="2617470" y="3143250"/>
              <a:ext cx="2811780" cy="232410"/>
            </a:xfrm>
            <a:custGeom>
              <a:avLst/>
              <a:gdLst/>
              <a:ahLst/>
              <a:cxnLst/>
              <a:rect l="l" t="t" r="r" b="b"/>
              <a:pathLst>
                <a:path w="2811779" h="232410">
                  <a:moveTo>
                    <a:pt x="0" y="232409"/>
                  </a:moveTo>
                  <a:lnTo>
                    <a:pt x="55108" y="226479"/>
                  </a:lnTo>
                  <a:lnTo>
                    <a:pt x="110154" y="220557"/>
                  </a:lnTo>
                  <a:lnTo>
                    <a:pt x="165074" y="214652"/>
                  </a:lnTo>
                  <a:lnTo>
                    <a:pt x="219803" y="208771"/>
                  </a:lnTo>
                  <a:lnTo>
                    <a:pt x="274279" y="202922"/>
                  </a:lnTo>
                  <a:lnTo>
                    <a:pt x="328437" y="197111"/>
                  </a:lnTo>
                  <a:lnTo>
                    <a:pt x="382213" y="191346"/>
                  </a:lnTo>
                  <a:lnTo>
                    <a:pt x="435543" y="185635"/>
                  </a:lnTo>
                  <a:lnTo>
                    <a:pt x="488364" y="179985"/>
                  </a:lnTo>
                  <a:lnTo>
                    <a:pt x="540611" y="174403"/>
                  </a:lnTo>
                  <a:lnTo>
                    <a:pt x="592220" y="168897"/>
                  </a:lnTo>
                  <a:lnTo>
                    <a:pt x="643127" y="163474"/>
                  </a:lnTo>
                  <a:lnTo>
                    <a:pt x="693270" y="158142"/>
                  </a:lnTo>
                  <a:lnTo>
                    <a:pt x="742583" y="152907"/>
                  </a:lnTo>
                  <a:lnTo>
                    <a:pt x="791002" y="147779"/>
                  </a:lnTo>
                  <a:lnTo>
                    <a:pt x="838464" y="142763"/>
                  </a:lnTo>
                  <a:lnTo>
                    <a:pt x="884906" y="137867"/>
                  </a:lnTo>
                  <a:lnTo>
                    <a:pt x="930262" y="133098"/>
                  </a:lnTo>
                  <a:lnTo>
                    <a:pt x="974468" y="128465"/>
                  </a:lnTo>
                  <a:lnTo>
                    <a:pt x="1017462" y="123974"/>
                  </a:lnTo>
                  <a:lnTo>
                    <a:pt x="1059180" y="119633"/>
                  </a:lnTo>
                  <a:lnTo>
                    <a:pt x="1122106" y="113007"/>
                  </a:lnTo>
                  <a:lnTo>
                    <a:pt x="1178984" y="106811"/>
                  </a:lnTo>
                  <a:lnTo>
                    <a:pt x="1230927" y="101000"/>
                  </a:lnTo>
                  <a:lnTo>
                    <a:pt x="1279050" y="95526"/>
                  </a:lnTo>
                  <a:lnTo>
                    <a:pt x="1324469" y="90342"/>
                  </a:lnTo>
                  <a:lnTo>
                    <a:pt x="1368299" y="85403"/>
                  </a:lnTo>
                  <a:lnTo>
                    <a:pt x="1411655" y="80660"/>
                  </a:lnTo>
                  <a:lnTo>
                    <a:pt x="1455652" y="76068"/>
                  </a:lnTo>
                  <a:lnTo>
                    <a:pt x="1501405" y="71579"/>
                  </a:lnTo>
                  <a:lnTo>
                    <a:pt x="1550029" y="67147"/>
                  </a:lnTo>
                  <a:lnTo>
                    <a:pt x="1602639" y="62724"/>
                  </a:lnTo>
                  <a:lnTo>
                    <a:pt x="1660351" y="58264"/>
                  </a:lnTo>
                  <a:lnTo>
                    <a:pt x="1724279" y="53721"/>
                  </a:lnTo>
                  <a:lnTo>
                    <a:pt x="1766731" y="50892"/>
                  </a:lnTo>
                  <a:lnTo>
                    <a:pt x="1810549" y="48104"/>
                  </a:lnTo>
                  <a:lnTo>
                    <a:pt x="1855665" y="45353"/>
                  </a:lnTo>
                  <a:lnTo>
                    <a:pt x="1902010" y="42637"/>
                  </a:lnTo>
                  <a:lnTo>
                    <a:pt x="1949516" y="39956"/>
                  </a:lnTo>
                  <a:lnTo>
                    <a:pt x="1998115" y="37305"/>
                  </a:lnTo>
                  <a:lnTo>
                    <a:pt x="2047738" y="34685"/>
                  </a:lnTo>
                  <a:lnTo>
                    <a:pt x="2098317" y="32092"/>
                  </a:lnTo>
                  <a:lnTo>
                    <a:pt x="2149784" y="29524"/>
                  </a:lnTo>
                  <a:lnTo>
                    <a:pt x="2202071" y="26981"/>
                  </a:lnTo>
                  <a:lnTo>
                    <a:pt x="2255109" y="24459"/>
                  </a:lnTo>
                  <a:lnTo>
                    <a:pt x="2308830" y="21956"/>
                  </a:lnTo>
                  <a:lnTo>
                    <a:pt x="2363165" y="19472"/>
                  </a:lnTo>
                  <a:lnTo>
                    <a:pt x="2418047" y="17003"/>
                  </a:lnTo>
                  <a:lnTo>
                    <a:pt x="2473406" y="14549"/>
                  </a:lnTo>
                  <a:lnTo>
                    <a:pt x="2529176" y="12106"/>
                  </a:lnTo>
                  <a:lnTo>
                    <a:pt x="2585287" y="9673"/>
                  </a:lnTo>
                  <a:lnTo>
                    <a:pt x="2641671" y="7247"/>
                  </a:lnTo>
                  <a:lnTo>
                    <a:pt x="2698260" y="4828"/>
                  </a:lnTo>
                  <a:lnTo>
                    <a:pt x="2754986" y="2413"/>
                  </a:lnTo>
                  <a:lnTo>
                    <a:pt x="2811780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79614" y="7726679"/>
              <a:ext cx="3691890" cy="140970"/>
            </a:xfrm>
            <a:custGeom>
              <a:avLst/>
              <a:gdLst/>
              <a:ahLst/>
              <a:cxnLst/>
              <a:rect l="l" t="t" r="r" b="b"/>
              <a:pathLst>
                <a:path w="3691890" h="140970">
                  <a:moveTo>
                    <a:pt x="3691645" y="130175"/>
                  </a:moveTo>
                  <a:lnTo>
                    <a:pt x="3648692" y="130808"/>
                  </a:lnTo>
                  <a:lnTo>
                    <a:pt x="3605570" y="131437"/>
                  </a:lnTo>
                  <a:lnTo>
                    <a:pt x="3562107" y="132060"/>
                  </a:lnTo>
                  <a:lnTo>
                    <a:pt x="3518132" y="132673"/>
                  </a:lnTo>
                  <a:lnTo>
                    <a:pt x="3473473" y="133277"/>
                  </a:lnTo>
                  <a:lnTo>
                    <a:pt x="3427960" y="133867"/>
                  </a:lnTo>
                  <a:lnTo>
                    <a:pt x="3381421" y="134442"/>
                  </a:lnTo>
                  <a:lnTo>
                    <a:pt x="3333685" y="135001"/>
                  </a:lnTo>
                  <a:lnTo>
                    <a:pt x="3284579" y="135540"/>
                  </a:lnTo>
                  <a:lnTo>
                    <a:pt x="3233932" y="136058"/>
                  </a:lnTo>
                  <a:lnTo>
                    <a:pt x="3181574" y="136553"/>
                  </a:lnTo>
                  <a:lnTo>
                    <a:pt x="3127333" y="137023"/>
                  </a:lnTo>
                  <a:lnTo>
                    <a:pt x="3071036" y="137465"/>
                  </a:lnTo>
                  <a:lnTo>
                    <a:pt x="3012514" y="137878"/>
                  </a:lnTo>
                  <a:lnTo>
                    <a:pt x="2951594" y="138259"/>
                  </a:lnTo>
                  <a:lnTo>
                    <a:pt x="2888105" y="138606"/>
                  </a:lnTo>
                  <a:lnTo>
                    <a:pt x="2821876" y="138918"/>
                  </a:lnTo>
                  <a:lnTo>
                    <a:pt x="2752734" y="139192"/>
                  </a:lnTo>
                  <a:lnTo>
                    <a:pt x="2711954" y="139319"/>
                  </a:lnTo>
                  <a:lnTo>
                    <a:pt x="2669189" y="139441"/>
                  </a:lnTo>
                  <a:lnTo>
                    <a:pt x="2624579" y="139557"/>
                  </a:lnTo>
                  <a:lnTo>
                    <a:pt x="2578262" y="139666"/>
                  </a:lnTo>
                  <a:lnTo>
                    <a:pt x="2530375" y="139768"/>
                  </a:lnTo>
                  <a:lnTo>
                    <a:pt x="2481057" y="139863"/>
                  </a:lnTo>
                  <a:lnTo>
                    <a:pt x="2430445" y="139950"/>
                  </a:lnTo>
                  <a:lnTo>
                    <a:pt x="2378678" y="140031"/>
                  </a:lnTo>
                  <a:lnTo>
                    <a:pt x="2325893" y="140104"/>
                  </a:lnTo>
                  <a:lnTo>
                    <a:pt x="2272229" y="140169"/>
                  </a:lnTo>
                  <a:lnTo>
                    <a:pt x="2217824" y="140226"/>
                  </a:lnTo>
                  <a:lnTo>
                    <a:pt x="2162815" y="140274"/>
                  </a:lnTo>
                  <a:lnTo>
                    <a:pt x="2107340" y="140314"/>
                  </a:lnTo>
                  <a:lnTo>
                    <a:pt x="2051539" y="140346"/>
                  </a:lnTo>
                  <a:lnTo>
                    <a:pt x="1995548" y="140369"/>
                  </a:lnTo>
                  <a:lnTo>
                    <a:pt x="1939506" y="140382"/>
                  </a:lnTo>
                  <a:lnTo>
                    <a:pt x="1883550" y="140386"/>
                  </a:lnTo>
                  <a:lnTo>
                    <a:pt x="1827819" y="140381"/>
                  </a:lnTo>
                  <a:lnTo>
                    <a:pt x="1772451" y="140366"/>
                  </a:lnTo>
                  <a:lnTo>
                    <a:pt x="1717584" y="140341"/>
                  </a:lnTo>
                  <a:lnTo>
                    <a:pt x="1663355" y="140306"/>
                  </a:lnTo>
                  <a:lnTo>
                    <a:pt x="1609903" y="140261"/>
                  </a:lnTo>
                  <a:lnTo>
                    <a:pt x="1557366" y="140205"/>
                  </a:lnTo>
                  <a:lnTo>
                    <a:pt x="1505882" y="140138"/>
                  </a:lnTo>
                  <a:lnTo>
                    <a:pt x="1455589" y="140060"/>
                  </a:lnTo>
                  <a:lnTo>
                    <a:pt x="1406624" y="139971"/>
                  </a:lnTo>
                  <a:lnTo>
                    <a:pt x="1359126" y="139871"/>
                  </a:lnTo>
                  <a:lnTo>
                    <a:pt x="1313233" y="139759"/>
                  </a:lnTo>
                  <a:lnTo>
                    <a:pt x="1269083" y="139636"/>
                  </a:lnTo>
                  <a:lnTo>
                    <a:pt x="1226814" y="139500"/>
                  </a:lnTo>
                  <a:lnTo>
                    <a:pt x="1186564" y="139352"/>
                  </a:lnTo>
                  <a:lnTo>
                    <a:pt x="1072398" y="138842"/>
                  </a:lnTo>
                  <a:lnTo>
                    <a:pt x="1001650" y="138540"/>
                  </a:lnTo>
                  <a:lnTo>
                    <a:pt x="935834" y="138262"/>
                  </a:lnTo>
                  <a:lnTo>
                    <a:pt x="874553" y="137984"/>
                  </a:lnTo>
                  <a:lnTo>
                    <a:pt x="817414" y="137682"/>
                  </a:lnTo>
                  <a:lnTo>
                    <a:pt x="764022" y="137332"/>
                  </a:lnTo>
                  <a:lnTo>
                    <a:pt x="713982" y="136912"/>
                  </a:lnTo>
                  <a:lnTo>
                    <a:pt x="666899" y="136396"/>
                  </a:lnTo>
                  <a:lnTo>
                    <a:pt x="622380" y="135763"/>
                  </a:lnTo>
                  <a:lnTo>
                    <a:pt x="580028" y="134986"/>
                  </a:lnTo>
                  <a:lnTo>
                    <a:pt x="539450" y="134044"/>
                  </a:lnTo>
                  <a:lnTo>
                    <a:pt x="500250" y="132913"/>
                  </a:lnTo>
                  <a:lnTo>
                    <a:pt x="462035" y="131568"/>
                  </a:lnTo>
                  <a:lnTo>
                    <a:pt x="386978" y="128143"/>
                  </a:lnTo>
                  <a:lnTo>
                    <a:pt x="310838" y="123469"/>
                  </a:lnTo>
                  <a:lnTo>
                    <a:pt x="242937" y="117972"/>
                  </a:lnTo>
                  <a:lnTo>
                    <a:pt x="183211" y="111697"/>
                  </a:lnTo>
                  <a:lnTo>
                    <a:pt x="131597" y="104692"/>
                  </a:lnTo>
                  <a:lnTo>
                    <a:pt x="88029" y="97002"/>
                  </a:lnTo>
                  <a:lnTo>
                    <a:pt x="24774" y="79756"/>
                  </a:lnTo>
                  <a:lnTo>
                    <a:pt x="0" y="62400"/>
                  </a:lnTo>
                  <a:lnTo>
                    <a:pt x="2788" y="42830"/>
                  </a:lnTo>
                  <a:lnTo>
                    <a:pt x="23935" y="21784"/>
                  </a:lnTo>
                  <a:lnTo>
                    <a:pt x="54238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06462" y="5795010"/>
              <a:ext cx="52705" cy="1912620"/>
            </a:xfrm>
            <a:custGeom>
              <a:avLst/>
              <a:gdLst/>
              <a:ahLst/>
              <a:cxnLst/>
              <a:rect l="l" t="t" r="r" b="b"/>
              <a:pathLst>
                <a:path w="52705" h="1912620">
                  <a:moveTo>
                    <a:pt x="52587" y="1912620"/>
                  </a:moveTo>
                  <a:lnTo>
                    <a:pt x="46511" y="1861527"/>
                  </a:lnTo>
                  <a:lnTo>
                    <a:pt x="40532" y="1810228"/>
                  </a:lnTo>
                  <a:lnTo>
                    <a:pt x="34734" y="1758527"/>
                  </a:lnTo>
                  <a:lnTo>
                    <a:pt x="29203" y="1706229"/>
                  </a:lnTo>
                  <a:lnTo>
                    <a:pt x="24023" y="1653139"/>
                  </a:lnTo>
                  <a:lnTo>
                    <a:pt x="19279" y="1599062"/>
                  </a:lnTo>
                  <a:lnTo>
                    <a:pt x="15056" y="1543804"/>
                  </a:lnTo>
                  <a:lnTo>
                    <a:pt x="11439" y="1487170"/>
                  </a:lnTo>
                  <a:lnTo>
                    <a:pt x="8969" y="1442916"/>
                  </a:lnTo>
                  <a:lnTo>
                    <a:pt x="6813" y="1401031"/>
                  </a:lnTo>
                  <a:lnTo>
                    <a:pt x="4965" y="1360210"/>
                  </a:lnTo>
                  <a:lnTo>
                    <a:pt x="3418" y="1319147"/>
                  </a:lnTo>
                  <a:lnTo>
                    <a:pt x="2168" y="1276540"/>
                  </a:lnTo>
                  <a:lnTo>
                    <a:pt x="1207" y="1231083"/>
                  </a:lnTo>
                  <a:lnTo>
                    <a:pt x="529" y="1181471"/>
                  </a:lnTo>
                  <a:lnTo>
                    <a:pt x="129" y="1126400"/>
                  </a:lnTo>
                  <a:lnTo>
                    <a:pt x="0" y="1064566"/>
                  </a:lnTo>
                  <a:lnTo>
                    <a:pt x="136" y="994663"/>
                  </a:lnTo>
                  <a:lnTo>
                    <a:pt x="320" y="956553"/>
                  </a:lnTo>
                  <a:lnTo>
                    <a:pt x="601" y="916653"/>
                  </a:lnTo>
                  <a:lnTo>
                    <a:pt x="975" y="875061"/>
                  </a:lnTo>
                  <a:lnTo>
                    <a:pt x="1437" y="831868"/>
                  </a:lnTo>
                  <a:lnTo>
                    <a:pt x="1981" y="787169"/>
                  </a:lnTo>
                  <a:lnTo>
                    <a:pt x="2602" y="741059"/>
                  </a:lnTo>
                  <a:lnTo>
                    <a:pt x="3295" y="693632"/>
                  </a:lnTo>
                  <a:lnTo>
                    <a:pt x="4055" y="644981"/>
                  </a:lnTo>
                  <a:lnTo>
                    <a:pt x="4877" y="595200"/>
                  </a:lnTo>
                  <a:lnTo>
                    <a:pt x="5755" y="544385"/>
                  </a:lnTo>
                  <a:lnTo>
                    <a:pt x="6685" y="492628"/>
                  </a:lnTo>
                  <a:lnTo>
                    <a:pt x="7661" y="440025"/>
                  </a:lnTo>
                  <a:lnTo>
                    <a:pt x="8678" y="386669"/>
                  </a:lnTo>
                  <a:lnTo>
                    <a:pt x="9732" y="332654"/>
                  </a:lnTo>
                  <a:lnTo>
                    <a:pt x="10816" y="278074"/>
                  </a:lnTo>
                  <a:lnTo>
                    <a:pt x="11925" y="223024"/>
                  </a:lnTo>
                  <a:lnTo>
                    <a:pt x="13056" y="167597"/>
                  </a:lnTo>
                  <a:lnTo>
                    <a:pt x="14201" y="111888"/>
                  </a:lnTo>
                  <a:lnTo>
                    <a:pt x="15357" y="55991"/>
                  </a:lnTo>
                  <a:lnTo>
                    <a:pt x="16519" y="0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38550" y="7048500"/>
              <a:ext cx="1821180" cy="802005"/>
            </a:xfrm>
            <a:custGeom>
              <a:avLst/>
              <a:gdLst/>
              <a:ahLst/>
              <a:cxnLst/>
              <a:rect l="l" t="t" r="r" b="b"/>
              <a:pathLst>
                <a:path w="1821179" h="802004">
                  <a:moveTo>
                    <a:pt x="0" y="0"/>
                  </a:moveTo>
                  <a:lnTo>
                    <a:pt x="0" y="346710"/>
                  </a:lnTo>
                  <a:lnTo>
                    <a:pt x="0" y="495300"/>
                  </a:lnTo>
                  <a:lnTo>
                    <a:pt x="0" y="594360"/>
                  </a:lnTo>
                  <a:lnTo>
                    <a:pt x="303529" y="594360"/>
                  </a:lnTo>
                  <a:lnTo>
                    <a:pt x="150495" y="802005"/>
                  </a:lnTo>
                  <a:lnTo>
                    <a:pt x="758825" y="594360"/>
                  </a:lnTo>
                  <a:lnTo>
                    <a:pt x="1821179" y="594360"/>
                  </a:lnTo>
                  <a:lnTo>
                    <a:pt x="1821179" y="495300"/>
                  </a:lnTo>
                  <a:lnTo>
                    <a:pt x="1821179" y="346710"/>
                  </a:lnTo>
                  <a:lnTo>
                    <a:pt x="1821179" y="0"/>
                  </a:lnTo>
                  <a:lnTo>
                    <a:pt x="758825" y="0"/>
                  </a:lnTo>
                  <a:lnTo>
                    <a:pt x="303529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525016" y="1019301"/>
            <a:ext cx="779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BU</a:t>
            </a:r>
            <a:r>
              <a:rPr sz="1600" spc="5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-EE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’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74109" y="7080884"/>
            <a:ext cx="1691639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0760" y="465531"/>
            <a:ext cx="3950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SH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46/Coughran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Rd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50093" y="820572"/>
            <a:ext cx="4171315" cy="23971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SW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marR="160655" indent="-228600">
              <a:lnSpc>
                <a:spcPct val="120600"/>
              </a:lnSpc>
              <a:spcBef>
                <a:spcPts val="61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 signal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turn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lanes </a:t>
            </a:r>
            <a:r>
              <a:rPr sz="1600" spc="-10" dirty="0">
                <a:latin typeface="Calibri"/>
                <a:cs typeface="Calibri"/>
              </a:rPr>
              <a:t>to intersection,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part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developer</a:t>
            </a:r>
            <a:r>
              <a:rPr sz="1600" spc="-10" dirty="0">
                <a:latin typeface="Calibri"/>
                <a:cs typeface="Calibri"/>
              </a:rPr>
              <a:t> agreement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21300"/>
              </a:lnSpc>
              <a:spcBef>
                <a:spcPts val="60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Coughran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 </a:t>
            </a:r>
            <a:r>
              <a:rPr sz="1600" spc="-10" dirty="0">
                <a:latin typeface="Calibri"/>
                <a:cs typeface="Calibri"/>
              </a:rPr>
              <a:t>connects </a:t>
            </a:r>
            <a:r>
              <a:rPr sz="1600" spc="-5" dirty="0">
                <a:latin typeface="Calibri"/>
                <a:cs typeface="Calibri"/>
              </a:rPr>
              <a:t>SH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46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Upper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Balcones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-10" dirty="0">
                <a:latin typeface="Calibri"/>
                <a:cs typeface="Calibri"/>
              </a:rPr>
              <a:t> construction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on-going 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46/IH-10,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09"/>
              </a:spcBef>
            </a:pPr>
            <a:r>
              <a:rPr sz="1600" spc="-20" dirty="0">
                <a:latin typeface="Calibri"/>
                <a:cs typeface="Calibri"/>
              </a:rPr>
              <a:t>traffic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volumes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will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increase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Coughran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708" y="6039992"/>
            <a:ext cx="4163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Current Configuration </a:t>
            </a:r>
            <a:r>
              <a:rPr sz="1600" spc="-5" dirty="0">
                <a:latin typeface="Calibri"/>
                <a:cs typeface="Calibri"/>
              </a:rPr>
              <a:t>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46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 Coughran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7475" y="5975985"/>
            <a:ext cx="5449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signals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turn-lanes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46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Coughran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6888" y="274320"/>
            <a:ext cx="10474960" cy="5852160"/>
            <a:chOff x="246888" y="274320"/>
            <a:chExt cx="10474960" cy="58521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8" y="274320"/>
              <a:ext cx="10474452" cy="585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" y="470027"/>
              <a:ext cx="9897999" cy="52753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9921" y="4179011"/>
              <a:ext cx="384555" cy="9956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24863" y="3768090"/>
              <a:ext cx="6103620" cy="566420"/>
            </a:xfrm>
            <a:custGeom>
              <a:avLst/>
              <a:gdLst/>
              <a:ahLst/>
              <a:cxnLst/>
              <a:rect l="l" t="t" r="r" b="b"/>
              <a:pathLst>
                <a:path w="6103620" h="566420">
                  <a:moveTo>
                    <a:pt x="6103239" y="0"/>
                  </a:moveTo>
                  <a:lnTo>
                    <a:pt x="3917569" y="19304"/>
                  </a:lnTo>
                </a:path>
                <a:path w="6103620" h="566420">
                  <a:moveTo>
                    <a:pt x="3947160" y="12700"/>
                  </a:moveTo>
                  <a:lnTo>
                    <a:pt x="3459988" y="566420"/>
                  </a:lnTo>
                </a:path>
                <a:path w="6103620" h="566420">
                  <a:moveTo>
                    <a:pt x="3466084" y="547751"/>
                  </a:moveTo>
                  <a:lnTo>
                    <a:pt x="0" y="522859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7407" y="3000121"/>
              <a:ext cx="158189" cy="172402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111754" y="2630169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SH</a:t>
            </a:r>
            <a:r>
              <a:rPr sz="1600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46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2250" y="3991483"/>
            <a:ext cx="1290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COUGHRAN</a:t>
            </a:r>
            <a:r>
              <a:rPr sz="1600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0501" y="2364993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8159" y="6281928"/>
            <a:ext cx="14621510" cy="2775585"/>
            <a:chOff x="518159" y="6281928"/>
            <a:chExt cx="14621510" cy="277558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59" y="6361176"/>
              <a:ext cx="5722620" cy="26959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853" y="6448221"/>
              <a:ext cx="5478780" cy="24524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5853" y="6448221"/>
              <a:ext cx="5478780" cy="2453005"/>
            </a:xfrm>
            <a:custGeom>
              <a:avLst/>
              <a:gdLst/>
              <a:ahLst/>
              <a:cxnLst/>
              <a:rect l="l" t="t" r="r" b="b"/>
              <a:pathLst>
                <a:path w="5478780" h="2453004">
                  <a:moveTo>
                    <a:pt x="0" y="2452497"/>
                  </a:moveTo>
                  <a:lnTo>
                    <a:pt x="5478780" y="2452497"/>
                  </a:lnTo>
                  <a:lnTo>
                    <a:pt x="5478780" y="0"/>
                  </a:lnTo>
                  <a:lnTo>
                    <a:pt x="0" y="0"/>
                  </a:lnTo>
                  <a:lnTo>
                    <a:pt x="0" y="2452497"/>
                  </a:lnTo>
                  <a:close/>
                </a:path>
              </a:pathLst>
            </a:custGeom>
            <a:ln w="126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6576" y="6281928"/>
              <a:ext cx="7482839" cy="27477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4078" y="6368605"/>
              <a:ext cx="7239000" cy="25049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4078" y="6368605"/>
              <a:ext cx="7239000" cy="2505075"/>
            </a:xfrm>
            <a:custGeom>
              <a:avLst/>
              <a:gdLst/>
              <a:ahLst/>
              <a:cxnLst/>
              <a:rect l="l" t="t" r="r" b="b"/>
              <a:pathLst>
                <a:path w="7239000" h="2505075">
                  <a:moveTo>
                    <a:pt x="0" y="2504948"/>
                  </a:moveTo>
                  <a:lnTo>
                    <a:pt x="7239000" y="2504948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2504948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09575" y="3319145"/>
            <a:ext cx="3806825" cy="1191895"/>
            <a:chOff x="409575" y="3319145"/>
            <a:chExt cx="3806825" cy="1191895"/>
          </a:xfrm>
        </p:grpSpPr>
        <p:sp>
          <p:nvSpPr>
            <p:cNvPr id="24" name="object 24"/>
            <p:cNvSpPr/>
            <p:nvPr/>
          </p:nvSpPr>
          <p:spPr>
            <a:xfrm>
              <a:off x="1557527" y="4049522"/>
              <a:ext cx="492759" cy="442595"/>
            </a:xfrm>
            <a:custGeom>
              <a:avLst/>
              <a:gdLst/>
              <a:ahLst/>
              <a:cxnLst/>
              <a:rect l="l" t="t" r="r" b="b"/>
              <a:pathLst>
                <a:path w="492760" h="442595">
                  <a:moveTo>
                    <a:pt x="246126" y="0"/>
                  </a:moveTo>
                  <a:lnTo>
                    <a:pt x="196534" y="4489"/>
                  </a:lnTo>
                  <a:lnTo>
                    <a:pt x="150340" y="17365"/>
                  </a:lnTo>
                  <a:lnTo>
                    <a:pt x="108532" y="37739"/>
                  </a:lnTo>
                  <a:lnTo>
                    <a:pt x="72104" y="64722"/>
                  </a:lnTo>
                  <a:lnTo>
                    <a:pt x="42045" y="97426"/>
                  </a:lnTo>
                  <a:lnTo>
                    <a:pt x="19347" y="134963"/>
                  </a:lnTo>
                  <a:lnTo>
                    <a:pt x="5002" y="176443"/>
                  </a:lnTo>
                  <a:lnTo>
                    <a:pt x="0" y="220979"/>
                  </a:lnTo>
                  <a:lnTo>
                    <a:pt x="5002" y="265557"/>
                  </a:lnTo>
                  <a:lnTo>
                    <a:pt x="19347" y="307070"/>
                  </a:lnTo>
                  <a:lnTo>
                    <a:pt x="42045" y="344629"/>
                  </a:lnTo>
                  <a:lnTo>
                    <a:pt x="72104" y="377348"/>
                  </a:lnTo>
                  <a:lnTo>
                    <a:pt x="108532" y="404341"/>
                  </a:lnTo>
                  <a:lnTo>
                    <a:pt x="150340" y="424719"/>
                  </a:lnTo>
                  <a:lnTo>
                    <a:pt x="196534" y="437597"/>
                  </a:lnTo>
                  <a:lnTo>
                    <a:pt x="246126" y="442087"/>
                  </a:lnTo>
                  <a:lnTo>
                    <a:pt x="295758" y="437597"/>
                  </a:lnTo>
                  <a:lnTo>
                    <a:pt x="341985" y="424719"/>
                  </a:lnTo>
                  <a:lnTo>
                    <a:pt x="383815" y="404341"/>
                  </a:lnTo>
                  <a:lnTo>
                    <a:pt x="420258" y="377348"/>
                  </a:lnTo>
                  <a:lnTo>
                    <a:pt x="450326" y="344629"/>
                  </a:lnTo>
                  <a:lnTo>
                    <a:pt x="473029" y="307070"/>
                  </a:lnTo>
                  <a:lnTo>
                    <a:pt x="487376" y="265557"/>
                  </a:lnTo>
                  <a:lnTo>
                    <a:pt x="492378" y="220979"/>
                  </a:lnTo>
                  <a:lnTo>
                    <a:pt x="487376" y="176443"/>
                  </a:lnTo>
                  <a:lnTo>
                    <a:pt x="473029" y="134963"/>
                  </a:lnTo>
                  <a:lnTo>
                    <a:pt x="450326" y="97426"/>
                  </a:lnTo>
                  <a:lnTo>
                    <a:pt x="420258" y="64722"/>
                  </a:lnTo>
                  <a:lnTo>
                    <a:pt x="383815" y="37739"/>
                  </a:lnTo>
                  <a:lnTo>
                    <a:pt x="341985" y="17365"/>
                  </a:lnTo>
                  <a:lnTo>
                    <a:pt x="295758" y="4489"/>
                  </a:lnTo>
                  <a:lnTo>
                    <a:pt x="246126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7675" y="3914775"/>
              <a:ext cx="1375410" cy="373380"/>
            </a:xfrm>
            <a:custGeom>
              <a:avLst/>
              <a:gdLst/>
              <a:ahLst/>
              <a:cxnLst/>
              <a:rect l="l" t="t" r="r" b="b"/>
              <a:pathLst>
                <a:path w="1375410" h="373379">
                  <a:moveTo>
                    <a:pt x="0" y="0"/>
                  </a:moveTo>
                  <a:lnTo>
                    <a:pt x="43692" y="15706"/>
                  </a:lnTo>
                  <a:lnTo>
                    <a:pt x="87493" y="31396"/>
                  </a:lnTo>
                  <a:lnTo>
                    <a:pt x="131512" y="47054"/>
                  </a:lnTo>
                  <a:lnTo>
                    <a:pt x="175859" y="62665"/>
                  </a:lnTo>
                  <a:lnTo>
                    <a:pt x="220642" y="78212"/>
                  </a:lnTo>
                  <a:lnTo>
                    <a:pt x="265970" y="93679"/>
                  </a:lnTo>
                  <a:lnTo>
                    <a:pt x="311954" y="109050"/>
                  </a:lnTo>
                  <a:lnTo>
                    <a:pt x="358703" y="124309"/>
                  </a:lnTo>
                  <a:lnTo>
                    <a:pt x="406324" y="139441"/>
                  </a:lnTo>
                  <a:lnTo>
                    <a:pt x="454929" y="154430"/>
                  </a:lnTo>
                  <a:lnTo>
                    <a:pt x="504626" y="169258"/>
                  </a:lnTo>
                  <a:lnTo>
                    <a:pt x="555524" y="183912"/>
                  </a:lnTo>
                  <a:lnTo>
                    <a:pt x="607733" y="198374"/>
                  </a:lnTo>
                  <a:lnTo>
                    <a:pt x="651166" y="209975"/>
                  </a:lnTo>
                  <a:lnTo>
                    <a:pt x="695480" y="221447"/>
                  </a:lnTo>
                  <a:lnTo>
                    <a:pt x="740615" y="232800"/>
                  </a:lnTo>
                  <a:lnTo>
                    <a:pt x="786513" y="244042"/>
                  </a:lnTo>
                  <a:lnTo>
                    <a:pt x="833114" y="255181"/>
                  </a:lnTo>
                  <a:lnTo>
                    <a:pt x="880361" y="266226"/>
                  </a:lnTo>
                  <a:lnTo>
                    <a:pt x="928194" y="277185"/>
                  </a:lnTo>
                  <a:lnTo>
                    <a:pt x="976555" y="288067"/>
                  </a:lnTo>
                  <a:lnTo>
                    <a:pt x="1025385" y="298881"/>
                  </a:lnTo>
                  <a:lnTo>
                    <a:pt x="1074626" y="309635"/>
                  </a:lnTo>
                  <a:lnTo>
                    <a:pt x="1124219" y="320337"/>
                  </a:lnTo>
                  <a:lnTo>
                    <a:pt x="1174105" y="330997"/>
                  </a:lnTo>
                  <a:lnTo>
                    <a:pt x="1224226" y="341623"/>
                  </a:lnTo>
                  <a:lnTo>
                    <a:pt x="1274523" y="352223"/>
                  </a:lnTo>
                  <a:lnTo>
                    <a:pt x="1324937" y="362805"/>
                  </a:lnTo>
                  <a:lnTo>
                    <a:pt x="1375410" y="373379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3294" y="3331845"/>
              <a:ext cx="2990215" cy="749300"/>
            </a:xfrm>
            <a:custGeom>
              <a:avLst/>
              <a:gdLst/>
              <a:ahLst/>
              <a:cxnLst/>
              <a:rect l="l" t="t" r="r" b="b"/>
              <a:pathLst>
                <a:path w="2990215" h="749300">
                  <a:moveTo>
                    <a:pt x="1168844" y="0"/>
                  </a:moveTo>
                  <a:lnTo>
                    <a:pt x="1168844" y="346709"/>
                  </a:lnTo>
                  <a:lnTo>
                    <a:pt x="0" y="749300"/>
                  </a:lnTo>
                  <a:lnTo>
                    <a:pt x="1168844" y="495300"/>
                  </a:lnTo>
                  <a:lnTo>
                    <a:pt x="1168844" y="594359"/>
                  </a:lnTo>
                  <a:lnTo>
                    <a:pt x="1472374" y="594359"/>
                  </a:lnTo>
                  <a:lnTo>
                    <a:pt x="1927669" y="594359"/>
                  </a:lnTo>
                  <a:lnTo>
                    <a:pt x="2990024" y="594359"/>
                  </a:lnTo>
                  <a:lnTo>
                    <a:pt x="2990024" y="495300"/>
                  </a:lnTo>
                  <a:lnTo>
                    <a:pt x="2990024" y="346709"/>
                  </a:lnTo>
                  <a:lnTo>
                    <a:pt x="2990024" y="0"/>
                  </a:lnTo>
                  <a:lnTo>
                    <a:pt x="1927669" y="0"/>
                  </a:lnTo>
                  <a:lnTo>
                    <a:pt x="1472374" y="0"/>
                  </a:lnTo>
                  <a:lnTo>
                    <a:pt x="1168844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18333" y="3363595"/>
            <a:ext cx="1691005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09684" y="564591"/>
            <a:ext cx="4269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SPENCER</a:t>
            </a:r>
            <a:r>
              <a:rPr spc="-15" dirty="0"/>
              <a:t> </a:t>
            </a:r>
            <a:r>
              <a:rPr spc="-5" dirty="0"/>
              <a:t>RANCH</a:t>
            </a:r>
            <a:r>
              <a:rPr spc="-10" dirty="0"/>
              <a:t> </a:t>
            </a:r>
            <a:r>
              <a:rPr spc="-15" dirty="0"/>
              <a:t>ROAD</a:t>
            </a:r>
            <a:r>
              <a:rPr spc="-10" dirty="0"/>
              <a:t> CONNECTION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09684" y="1046734"/>
            <a:ext cx="2966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SH 46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Johns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Road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9684" y="1486561"/>
            <a:ext cx="5212080" cy="10636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NW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20600"/>
              </a:lnSpc>
              <a:spcBef>
                <a:spcPts val="61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City 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Boerne</a:t>
            </a:r>
            <a:r>
              <a:rPr sz="1600" spc="-10" dirty="0">
                <a:latin typeface="Calibri"/>
                <a:cs typeface="Calibri"/>
              </a:rPr>
              <a:t> has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agreement </a:t>
            </a:r>
            <a:r>
              <a:rPr sz="1600" spc="-10" dirty="0">
                <a:latin typeface="Calibri"/>
                <a:cs typeface="Calibri"/>
              </a:rPr>
              <a:t>to connect</a:t>
            </a:r>
            <a:r>
              <a:rPr sz="1600" spc="-5" dirty="0">
                <a:latin typeface="Calibri"/>
                <a:cs typeface="Calibri"/>
              </a:rPr>
              <a:t> Spencer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</a:t>
            </a:r>
            <a:r>
              <a:rPr sz="1600" spc="-10" dirty="0">
                <a:latin typeface="Calibri"/>
                <a:cs typeface="Calibri"/>
              </a:rPr>
              <a:t> between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46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Johns </a:t>
            </a:r>
            <a:r>
              <a:rPr sz="1600" spc="-15" dirty="0"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51544" y="5960745"/>
            <a:ext cx="41294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Typical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5" dirty="0">
                <a:latin typeface="Calibri"/>
                <a:cs typeface="Calibri"/>
              </a:rPr>
              <a:t> Spencer Ranch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8036" y="257568"/>
            <a:ext cx="8440420" cy="8560435"/>
            <a:chOff x="288036" y="257568"/>
            <a:chExt cx="8440420" cy="85604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257568"/>
              <a:ext cx="8439911" cy="85603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362" y="453516"/>
              <a:ext cx="7863103" cy="79829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31765" y="5959221"/>
            <a:ext cx="1051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SPENCER</a:t>
            </a:r>
            <a:r>
              <a:rPr sz="1600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3753" y="3785742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1868" y="1291336"/>
            <a:ext cx="4050029" cy="6143625"/>
            <a:chOff x="421868" y="1291336"/>
            <a:chExt cx="4050029" cy="6143625"/>
          </a:xfrm>
        </p:grpSpPr>
        <p:sp>
          <p:nvSpPr>
            <p:cNvPr id="13" name="object 13"/>
            <p:cNvSpPr/>
            <p:nvPr/>
          </p:nvSpPr>
          <p:spPr>
            <a:xfrm>
              <a:off x="459968" y="1329436"/>
              <a:ext cx="1508760" cy="17780"/>
            </a:xfrm>
            <a:custGeom>
              <a:avLst/>
              <a:gdLst/>
              <a:ahLst/>
              <a:cxnLst/>
              <a:rect l="l" t="t" r="r" b="b"/>
              <a:pathLst>
                <a:path w="1508760" h="17780">
                  <a:moveTo>
                    <a:pt x="0" y="0"/>
                  </a:moveTo>
                  <a:lnTo>
                    <a:pt x="1508531" y="17399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9992" y="1342771"/>
              <a:ext cx="1599565" cy="4867275"/>
            </a:xfrm>
            <a:custGeom>
              <a:avLst/>
              <a:gdLst/>
              <a:ahLst/>
              <a:cxnLst/>
              <a:rect l="l" t="t" r="r" b="b"/>
              <a:pathLst>
                <a:path w="1599564" h="4867275">
                  <a:moveTo>
                    <a:pt x="0" y="0"/>
                  </a:moveTo>
                  <a:lnTo>
                    <a:pt x="1599031" y="4866894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3436" y="6201028"/>
              <a:ext cx="1580515" cy="1195705"/>
            </a:xfrm>
            <a:custGeom>
              <a:avLst/>
              <a:gdLst/>
              <a:ahLst/>
              <a:cxnLst/>
              <a:rect l="l" t="t" r="r" b="b"/>
              <a:pathLst>
                <a:path w="1580514" h="1195704">
                  <a:moveTo>
                    <a:pt x="0" y="0"/>
                  </a:moveTo>
                  <a:lnTo>
                    <a:pt x="1580261" y="1195578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1718" y="4494275"/>
              <a:ext cx="1821814" cy="1268730"/>
            </a:xfrm>
            <a:custGeom>
              <a:avLst/>
              <a:gdLst/>
              <a:ahLst/>
              <a:cxnLst/>
              <a:rect l="l" t="t" r="r" b="b"/>
              <a:pathLst>
                <a:path w="1821814" h="1268729">
                  <a:moveTo>
                    <a:pt x="0" y="673862"/>
                  </a:moveTo>
                  <a:lnTo>
                    <a:pt x="0" y="772922"/>
                  </a:lnTo>
                  <a:lnTo>
                    <a:pt x="0" y="921512"/>
                  </a:lnTo>
                  <a:lnTo>
                    <a:pt x="0" y="1268222"/>
                  </a:lnTo>
                  <a:lnTo>
                    <a:pt x="1062367" y="1268222"/>
                  </a:lnTo>
                  <a:lnTo>
                    <a:pt x="1517662" y="1268222"/>
                  </a:lnTo>
                  <a:lnTo>
                    <a:pt x="1821192" y="1268222"/>
                  </a:lnTo>
                  <a:lnTo>
                    <a:pt x="1821192" y="921512"/>
                  </a:lnTo>
                  <a:lnTo>
                    <a:pt x="1821192" y="772922"/>
                  </a:lnTo>
                  <a:lnTo>
                    <a:pt x="1821192" y="673862"/>
                  </a:lnTo>
                  <a:lnTo>
                    <a:pt x="1517662" y="673862"/>
                  </a:lnTo>
                  <a:lnTo>
                    <a:pt x="1638566" y="0"/>
                  </a:lnTo>
                  <a:lnTo>
                    <a:pt x="1062367" y="673862"/>
                  </a:lnTo>
                  <a:lnTo>
                    <a:pt x="0" y="6738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68366" y="6576441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SH</a:t>
            </a:r>
            <a:r>
              <a:rPr sz="1600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46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6752" y="982726"/>
            <a:ext cx="855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JOHNS</a:t>
            </a:r>
            <a:r>
              <a:rPr sz="1600" spc="-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7672" y="5199710"/>
            <a:ext cx="169100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29130" y="6481571"/>
            <a:ext cx="13788390" cy="2080260"/>
            <a:chOff x="1429130" y="6481571"/>
            <a:chExt cx="13788390" cy="208026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2396" y="6481571"/>
              <a:ext cx="6714744" cy="20802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9263" y="6567931"/>
              <a:ext cx="6471666" cy="18384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9263" y="6567931"/>
              <a:ext cx="6471920" cy="1838960"/>
            </a:xfrm>
            <a:custGeom>
              <a:avLst/>
              <a:gdLst/>
              <a:ahLst/>
              <a:cxnLst/>
              <a:rect l="l" t="t" r="r" b="b"/>
              <a:pathLst>
                <a:path w="6471919" h="1838959">
                  <a:moveTo>
                    <a:pt x="0" y="1838452"/>
                  </a:moveTo>
                  <a:lnTo>
                    <a:pt x="6471666" y="1838452"/>
                  </a:lnTo>
                  <a:lnTo>
                    <a:pt x="6471666" y="0"/>
                  </a:lnTo>
                  <a:lnTo>
                    <a:pt x="0" y="0"/>
                  </a:lnTo>
                  <a:lnTo>
                    <a:pt x="0" y="1838452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1830" y="6521195"/>
              <a:ext cx="1821180" cy="1169670"/>
            </a:xfrm>
            <a:custGeom>
              <a:avLst/>
              <a:gdLst/>
              <a:ahLst/>
              <a:cxnLst/>
              <a:rect l="l" t="t" r="r" b="b"/>
              <a:pathLst>
                <a:path w="1821179" h="1169670">
                  <a:moveTo>
                    <a:pt x="0" y="574801"/>
                  </a:moveTo>
                  <a:lnTo>
                    <a:pt x="0" y="673861"/>
                  </a:lnTo>
                  <a:lnTo>
                    <a:pt x="0" y="822451"/>
                  </a:lnTo>
                  <a:lnTo>
                    <a:pt x="0" y="1169161"/>
                  </a:lnTo>
                  <a:lnTo>
                    <a:pt x="1062355" y="1169161"/>
                  </a:lnTo>
                  <a:lnTo>
                    <a:pt x="1517650" y="1169161"/>
                  </a:lnTo>
                  <a:lnTo>
                    <a:pt x="1821180" y="1169161"/>
                  </a:lnTo>
                  <a:lnTo>
                    <a:pt x="1821180" y="822451"/>
                  </a:lnTo>
                  <a:lnTo>
                    <a:pt x="1821180" y="673861"/>
                  </a:lnTo>
                  <a:lnTo>
                    <a:pt x="1821180" y="574801"/>
                  </a:lnTo>
                  <a:lnTo>
                    <a:pt x="1517650" y="574801"/>
                  </a:lnTo>
                  <a:lnTo>
                    <a:pt x="1760474" y="0"/>
                  </a:lnTo>
                  <a:lnTo>
                    <a:pt x="1062355" y="574801"/>
                  </a:lnTo>
                  <a:lnTo>
                    <a:pt x="0" y="5748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477772" y="7128129"/>
            <a:ext cx="1691639" cy="43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600" y="498906"/>
            <a:ext cx="6980047" cy="85257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85103" y="7785354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SH</a:t>
            </a:r>
            <a:r>
              <a:rPr sz="1600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46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1405" y="619760"/>
            <a:ext cx="1149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JOHNS</a:t>
            </a:r>
            <a:r>
              <a:rPr sz="1600" spc="3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3862" y="3167379"/>
            <a:ext cx="14570710" cy="6374765"/>
            <a:chOff x="473862" y="3167379"/>
            <a:chExt cx="14570710" cy="6374765"/>
          </a:xfrm>
        </p:grpSpPr>
        <p:sp>
          <p:nvSpPr>
            <p:cNvPr id="6" name="object 6"/>
            <p:cNvSpPr/>
            <p:nvPr/>
          </p:nvSpPr>
          <p:spPr>
            <a:xfrm>
              <a:off x="473862" y="9060179"/>
              <a:ext cx="14570710" cy="481965"/>
            </a:xfrm>
            <a:custGeom>
              <a:avLst/>
              <a:gdLst/>
              <a:ahLst/>
              <a:cxnLst/>
              <a:rect l="l" t="t" r="r" b="b"/>
              <a:pathLst>
                <a:path w="14570710" h="481965">
                  <a:moveTo>
                    <a:pt x="14570202" y="0"/>
                  </a:moveTo>
                  <a:lnTo>
                    <a:pt x="0" y="0"/>
                  </a:lnTo>
                  <a:lnTo>
                    <a:pt x="0" y="481634"/>
                  </a:lnTo>
                  <a:lnTo>
                    <a:pt x="14570202" y="481634"/>
                  </a:lnTo>
                  <a:lnTo>
                    <a:pt x="14570202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638" y="7518730"/>
              <a:ext cx="384556" cy="9956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0480" y="6554723"/>
              <a:ext cx="7208520" cy="23545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7347" y="6641845"/>
              <a:ext cx="6966458" cy="21121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37347" y="6641845"/>
              <a:ext cx="6966584" cy="2112645"/>
            </a:xfrm>
            <a:custGeom>
              <a:avLst/>
              <a:gdLst/>
              <a:ahLst/>
              <a:cxnLst/>
              <a:rect l="l" t="t" r="r" b="b"/>
              <a:pathLst>
                <a:path w="6966584" h="2112645">
                  <a:moveTo>
                    <a:pt x="0" y="2112137"/>
                  </a:moveTo>
                  <a:lnTo>
                    <a:pt x="6966458" y="2112137"/>
                  </a:lnTo>
                  <a:lnTo>
                    <a:pt x="6966458" y="0"/>
                  </a:lnTo>
                  <a:lnTo>
                    <a:pt x="0" y="0"/>
                  </a:lnTo>
                  <a:lnTo>
                    <a:pt x="0" y="2112137"/>
                  </a:lnTo>
                  <a:close/>
                </a:path>
              </a:pathLst>
            </a:custGeom>
            <a:ln w="126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4345" y="3205479"/>
              <a:ext cx="40640" cy="4069715"/>
            </a:xfrm>
            <a:custGeom>
              <a:avLst/>
              <a:gdLst/>
              <a:ahLst/>
              <a:cxnLst/>
              <a:rect l="l" t="t" r="r" b="b"/>
              <a:pathLst>
                <a:path w="40639" h="4069715">
                  <a:moveTo>
                    <a:pt x="40131" y="0"/>
                  </a:moveTo>
                  <a:lnTo>
                    <a:pt x="0" y="4069588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66431" y="498095"/>
            <a:ext cx="3808095" cy="9899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SCHOOL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STREET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IH-10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to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Frederick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Creek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316" y="8731707"/>
            <a:ext cx="1467485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8810" y="1696872"/>
            <a:ext cx="5513705" cy="14357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sidewalk/bike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35" dirty="0">
                <a:latin typeface="Calibri"/>
                <a:cs typeface="Calibri"/>
              </a:rPr>
              <a:t>Two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Way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Left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Turn</a:t>
            </a:r>
            <a:r>
              <a:rPr sz="1600" spc="-5" dirty="0">
                <a:latin typeface="Calibri"/>
                <a:cs typeface="Calibri"/>
              </a:rPr>
              <a:t> Lane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(TWLTL)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ROW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needed </a:t>
            </a:r>
            <a:r>
              <a:rPr sz="1600" dirty="0">
                <a:latin typeface="Calibri"/>
                <a:cs typeface="Calibri"/>
              </a:rPr>
              <a:t>north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Frederick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Creek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capacity </a:t>
            </a:r>
            <a:r>
              <a:rPr sz="1600" spc="-10" dirty="0">
                <a:latin typeface="Calibri"/>
                <a:cs typeface="Calibri"/>
              </a:rPr>
              <a:t>improvements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09"/>
              </a:spcBef>
            </a:pPr>
            <a:r>
              <a:rPr sz="1600" spc="-15" dirty="0">
                <a:latin typeface="Calibri"/>
                <a:cs typeface="Calibri"/>
              </a:rPr>
              <a:t>are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desired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0898" y="5707151"/>
            <a:ext cx="449135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-15" dirty="0">
                <a:latin typeface="Calibri"/>
                <a:cs typeface="Calibri"/>
              </a:rPr>
              <a:t> Typical</a:t>
            </a:r>
            <a:r>
              <a:rPr sz="1600" spc="-10" dirty="0">
                <a:latin typeface="Calibri"/>
                <a:cs typeface="Calibri"/>
              </a:rPr>
              <a:t> Section: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Sidewalk/Bike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30" dirty="0">
                <a:latin typeface="Calibri"/>
                <a:cs typeface="Calibri"/>
              </a:rPr>
              <a:t>TWLTL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3096" y="4180459"/>
            <a:ext cx="228600" cy="9436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SCHOOL</a:t>
            </a:r>
            <a:r>
              <a:rPr sz="1600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7794" y="5860161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3433" y="7642986"/>
            <a:ext cx="4711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" y="475487"/>
            <a:ext cx="7331836" cy="8561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99761" y="1615186"/>
            <a:ext cx="1687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HERFF</a:t>
            </a:r>
            <a:r>
              <a:rPr sz="1600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Calibri"/>
                <a:cs typeface="Calibri"/>
              </a:rPr>
              <a:t>ELEMENTARY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503" y="2307081"/>
            <a:ext cx="1317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BENTWOOD</a:t>
            </a:r>
            <a:r>
              <a:rPr sz="1600" spc="-7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DR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3862" y="5373878"/>
            <a:ext cx="14570710" cy="4168140"/>
            <a:chOff x="473862" y="5373878"/>
            <a:chExt cx="14570710" cy="4168140"/>
          </a:xfrm>
        </p:grpSpPr>
        <p:sp>
          <p:nvSpPr>
            <p:cNvPr id="7" name="object 7"/>
            <p:cNvSpPr/>
            <p:nvPr/>
          </p:nvSpPr>
          <p:spPr>
            <a:xfrm>
              <a:off x="473862" y="9060180"/>
              <a:ext cx="14570710" cy="481965"/>
            </a:xfrm>
            <a:custGeom>
              <a:avLst/>
              <a:gdLst/>
              <a:ahLst/>
              <a:cxnLst/>
              <a:rect l="l" t="t" r="r" b="b"/>
              <a:pathLst>
                <a:path w="14570710" h="481965">
                  <a:moveTo>
                    <a:pt x="14570202" y="0"/>
                  </a:moveTo>
                  <a:lnTo>
                    <a:pt x="0" y="0"/>
                  </a:lnTo>
                  <a:lnTo>
                    <a:pt x="0" y="481634"/>
                  </a:lnTo>
                  <a:lnTo>
                    <a:pt x="14570202" y="481634"/>
                  </a:lnTo>
                  <a:lnTo>
                    <a:pt x="14570202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08" y="7729804"/>
              <a:ext cx="384556" cy="9956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13557" y="5411978"/>
              <a:ext cx="1894839" cy="54610"/>
            </a:xfrm>
            <a:custGeom>
              <a:avLst/>
              <a:gdLst/>
              <a:ahLst/>
              <a:cxnLst/>
              <a:rect l="l" t="t" r="r" b="b"/>
              <a:pathLst>
                <a:path w="1894839" h="54610">
                  <a:moveTo>
                    <a:pt x="0" y="54356"/>
                  </a:moveTo>
                  <a:lnTo>
                    <a:pt x="1894840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50122" y="514298"/>
            <a:ext cx="4831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ESPERANZA/BENTWOOD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BIKE/WALK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85" dirty="0">
                <a:solidFill>
                  <a:srgbClr val="006FC0"/>
                </a:solidFill>
                <a:latin typeface="Calibri"/>
                <a:cs typeface="Calibri"/>
              </a:rPr>
              <a:t>PATH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4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5053" y="1227479"/>
            <a:ext cx="4702175" cy="17310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0900"/>
              </a:lnSpc>
              <a:spcBef>
                <a:spcPts val="610"/>
              </a:spcBef>
              <a:buSzPct val="62500"/>
              <a:buFont typeface="Symbol"/>
              <a:buChar char=""/>
              <a:tabLst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Currently there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not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sidewalk/bike path </a:t>
            </a:r>
            <a:r>
              <a:rPr sz="1600" spc="-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connect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Esperenza </a:t>
            </a:r>
            <a:r>
              <a:rPr sz="1600" spc="-5" dirty="0">
                <a:latin typeface="Calibri"/>
                <a:cs typeface="Calibri"/>
              </a:rPr>
              <a:t>and Bentwood neighborhoods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allow </a:t>
            </a:r>
            <a:r>
              <a:rPr sz="1600" spc="-10" dirty="0">
                <a:latin typeface="Calibri"/>
                <a:cs typeface="Calibri"/>
              </a:rPr>
              <a:t>stu-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dents 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walk/bike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Herff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Elementary</a:t>
            </a:r>
            <a:endParaRPr sz="16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05"/>
              </a:spcBef>
              <a:buSzPct val="62500"/>
              <a:buFont typeface="Symbol"/>
              <a:buChar char=""/>
              <a:tabLst>
                <a:tab pos="241300" algn="l"/>
              </a:tabLst>
            </a:pPr>
            <a:r>
              <a:rPr sz="1600" spc="-25" dirty="0">
                <a:latin typeface="Calibri"/>
                <a:cs typeface="Calibri"/>
              </a:rPr>
              <a:t>Would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</a:t>
            </a:r>
            <a:r>
              <a:rPr sz="1600" spc="-5" dirty="0">
                <a:latin typeface="Calibri"/>
                <a:cs typeface="Calibri"/>
              </a:rPr>
              <a:t> agreements</a:t>
            </a:r>
            <a:r>
              <a:rPr sz="1600" spc="-10" dirty="0">
                <a:latin typeface="Calibri"/>
                <a:cs typeface="Calibri"/>
              </a:rPr>
              <a:t> between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4008" y="6719696"/>
            <a:ext cx="228600" cy="14389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CHAMPION</a:t>
            </a:r>
            <a:r>
              <a:rPr sz="1600" spc="-6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C000"/>
                </a:solidFill>
                <a:latin typeface="Calibri"/>
                <a:cs typeface="Calibri"/>
              </a:rPr>
              <a:t>BLVD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471" y="608584"/>
            <a:ext cx="9500361" cy="45996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19145" y="3442233"/>
            <a:ext cx="499109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MA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N  </a:t>
            </a:r>
            <a:r>
              <a:rPr sz="1600" spc="-20" dirty="0">
                <a:solidFill>
                  <a:srgbClr val="FFC000"/>
                </a:solidFill>
                <a:latin typeface="Calibri"/>
                <a:cs typeface="Calibri"/>
              </a:rPr>
              <a:t>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9309" y="1965705"/>
            <a:ext cx="1090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ADLER</a:t>
            </a:r>
            <a:r>
              <a:rPr sz="1600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3862" y="5949696"/>
            <a:ext cx="14570710" cy="3592195"/>
            <a:chOff x="473862" y="5949696"/>
            <a:chExt cx="14570710" cy="3592195"/>
          </a:xfrm>
        </p:grpSpPr>
        <p:sp>
          <p:nvSpPr>
            <p:cNvPr id="6" name="object 6"/>
            <p:cNvSpPr/>
            <p:nvPr/>
          </p:nvSpPr>
          <p:spPr>
            <a:xfrm>
              <a:off x="473862" y="9060180"/>
              <a:ext cx="14570710" cy="481965"/>
            </a:xfrm>
            <a:custGeom>
              <a:avLst/>
              <a:gdLst/>
              <a:ahLst/>
              <a:cxnLst/>
              <a:rect l="l" t="t" r="r" b="b"/>
              <a:pathLst>
                <a:path w="14570710" h="481965">
                  <a:moveTo>
                    <a:pt x="14570202" y="0"/>
                  </a:moveTo>
                  <a:lnTo>
                    <a:pt x="0" y="0"/>
                  </a:lnTo>
                  <a:lnTo>
                    <a:pt x="0" y="481634"/>
                  </a:lnTo>
                  <a:lnTo>
                    <a:pt x="14570202" y="481634"/>
                  </a:lnTo>
                  <a:lnTo>
                    <a:pt x="14570202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5949696"/>
              <a:ext cx="11722608" cy="3075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484" y="6036919"/>
              <a:ext cx="11480800" cy="28322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8484" y="6036919"/>
              <a:ext cx="11480800" cy="2832735"/>
            </a:xfrm>
            <a:custGeom>
              <a:avLst/>
              <a:gdLst/>
              <a:ahLst/>
              <a:cxnLst/>
              <a:rect l="l" t="t" r="r" b="b"/>
              <a:pathLst>
                <a:path w="11480800" h="2832734">
                  <a:moveTo>
                    <a:pt x="0" y="2832227"/>
                  </a:moveTo>
                  <a:lnTo>
                    <a:pt x="11480800" y="2832227"/>
                  </a:lnTo>
                  <a:lnTo>
                    <a:pt x="11480800" y="0"/>
                  </a:lnTo>
                  <a:lnTo>
                    <a:pt x="0" y="0"/>
                  </a:lnTo>
                  <a:lnTo>
                    <a:pt x="0" y="2832227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32160" y="268376"/>
            <a:ext cx="3579495" cy="164465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255"/>
              </a:spcBef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ADLER</a:t>
            </a:r>
            <a:r>
              <a:rPr sz="22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ROAD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  <a:p>
            <a:pPr marL="140335">
              <a:lnSpc>
                <a:spcPct val="100000"/>
              </a:lnSpc>
              <a:spcBef>
                <a:spcPts val="1150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Esser Rd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Main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Street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32160" y="1888896"/>
            <a:ext cx="1621155" cy="7664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TWLTL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2160" y="2758186"/>
            <a:ext cx="1163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9360" y="3003321"/>
            <a:ext cx="3140075" cy="7664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one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each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10" dirty="0">
                <a:latin typeface="Calibri"/>
                <a:cs typeface="Calibri"/>
              </a:rPr>
              <a:t> two </a:t>
            </a:r>
            <a:r>
              <a:rPr sz="1600" spc="-20" dirty="0">
                <a:latin typeface="Calibri"/>
                <a:cs typeface="Calibri"/>
              </a:rPr>
              <a:t>way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left </a:t>
            </a:r>
            <a:r>
              <a:rPr sz="1600" spc="-5" dirty="0">
                <a:latin typeface="Calibri"/>
                <a:cs typeface="Calibri"/>
              </a:rPr>
              <a:t>turn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(TWLTL)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7776" y="5625465"/>
            <a:ext cx="3022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Term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Typical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Section: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63013" y="876757"/>
            <a:ext cx="7196455" cy="1513205"/>
            <a:chOff x="2263013" y="876757"/>
            <a:chExt cx="7196455" cy="15132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4404" y="876757"/>
              <a:ext cx="384555" cy="9956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01113" y="2341245"/>
              <a:ext cx="6471285" cy="10160"/>
            </a:xfrm>
            <a:custGeom>
              <a:avLst/>
              <a:gdLst/>
              <a:ahLst/>
              <a:cxnLst/>
              <a:rect l="l" t="t" r="r" b="b"/>
              <a:pathLst>
                <a:path w="6471284" h="10160">
                  <a:moveTo>
                    <a:pt x="0" y="0"/>
                  </a:moveTo>
                  <a:lnTo>
                    <a:pt x="6471158" y="10032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93480" y="2613405"/>
            <a:ext cx="228600" cy="7975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ESSER</a:t>
            </a:r>
            <a:r>
              <a:rPr sz="1600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867" y="475068"/>
            <a:ext cx="7271639" cy="84626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70733" y="7579614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SH</a:t>
            </a:r>
            <a:r>
              <a:rPr sz="1600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46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8678" y="1444498"/>
            <a:ext cx="118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BOERNE</a:t>
            </a:r>
            <a:r>
              <a:rPr sz="1600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HIGH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6182" y="2076957"/>
            <a:ext cx="9918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BLANCO</a:t>
            </a:r>
            <a:r>
              <a:rPr sz="1600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50122" y="367031"/>
            <a:ext cx="3395345" cy="9899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ESSER</a:t>
            </a:r>
            <a:r>
              <a:rPr sz="2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ROAD</a:t>
            </a:r>
            <a:r>
              <a:rPr sz="2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SH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46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Blanco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Road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5908" y="1697481"/>
            <a:ext cx="1314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5908" y="1942237"/>
            <a:ext cx="3723004" cy="11379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Sidewalk</a:t>
            </a:r>
            <a:r>
              <a:rPr sz="1600" spc="-5" dirty="0">
                <a:latin typeface="Calibri"/>
                <a:cs typeface="Calibri"/>
              </a:rPr>
              <a:t> 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well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TWLTL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NO</a:t>
            </a:r>
            <a:r>
              <a:rPr sz="1600" spc="-15" dirty="0">
                <a:latin typeface="Calibri"/>
                <a:cs typeface="Calibri"/>
              </a:rPr>
              <a:t> ROW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necessary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Parking</a:t>
            </a:r>
            <a:r>
              <a:rPr sz="1600" spc="-5" dirty="0">
                <a:latin typeface="Calibri"/>
                <a:cs typeface="Calibri"/>
              </a:rPr>
              <a:t> issues during </a:t>
            </a:r>
            <a:r>
              <a:rPr sz="1600" spc="-10" dirty="0">
                <a:latin typeface="Calibri"/>
                <a:cs typeface="Calibri"/>
              </a:rPr>
              <a:t>school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3131" y="5525795"/>
            <a:ext cx="388302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-15" dirty="0">
                <a:latin typeface="Calibri"/>
                <a:cs typeface="Calibri"/>
              </a:rPr>
              <a:t> Typical</a:t>
            </a:r>
            <a:r>
              <a:rPr sz="1600" spc="-10" dirty="0">
                <a:latin typeface="Calibri"/>
                <a:cs typeface="Calibri"/>
              </a:rPr>
              <a:t> Section: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Sidewalk</a:t>
            </a:r>
            <a:r>
              <a:rPr sz="1600" spc="-5" dirty="0">
                <a:latin typeface="Calibri"/>
                <a:cs typeface="Calibri"/>
              </a:rPr>
              <a:t> 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6008" y="2457704"/>
            <a:ext cx="3064510" cy="6268085"/>
            <a:chOff x="726008" y="2457704"/>
            <a:chExt cx="3064510" cy="62680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08" y="7729804"/>
              <a:ext cx="384556" cy="9956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82417" y="2495804"/>
              <a:ext cx="1169670" cy="4879975"/>
            </a:xfrm>
            <a:custGeom>
              <a:avLst/>
              <a:gdLst/>
              <a:ahLst/>
              <a:cxnLst/>
              <a:rect l="l" t="t" r="r" b="b"/>
              <a:pathLst>
                <a:path w="1169670" h="4879975">
                  <a:moveTo>
                    <a:pt x="0" y="4879721"/>
                  </a:moveTo>
                  <a:lnTo>
                    <a:pt x="1000506" y="4272661"/>
                  </a:lnTo>
                </a:path>
                <a:path w="1169670" h="4879975">
                  <a:moveTo>
                    <a:pt x="1114297" y="3944112"/>
                  </a:moveTo>
                  <a:lnTo>
                    <a:pt x="1169416" y="0"/>
                  </a:lnTo>
                </a:path>
                <a:path w="1169670" h="4879975">
                  <a:moveTo>
                    <a:pt x="982980" y="4310126"/>
                  </a:moveTo>
                  <a:lnTo>
                    <a:pt x="1112901" y="3925951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35272" y="4441063"/>
            <a:ext cx="228600" cy="7975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ESSER</a:t>
            </a:r>
            <a:r>
              <a:rPr sz="1600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941564" y="6414515"/>
            <a:ext cx="7210425" cy="2354580"/>
            <a:chOff x="7941564" y="6414515"/>
            <a:chExt cx="7210425" cy="23545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564" y="6414515"/>
              <a:ext cx="7210043" cy="2354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8686" y="6501256"/>
              <a:ext cx="6966457" cy="21121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28686" y="6501256"/>
              <a:ext cx="6966584" cy="2112645"/>
            </a:xfrm>
            <a:custGeom>
              <a:avLst/>
              <a:gdLst/>
              <a:ahLst/>
              <a:cxnLst/>
              <a:rect l="l" t="t" r="r" b="b"/>
              <a:pathLst>
                <a:path w="6966584" h="2112645">
                  <a:moveTo>
                    <a:pt x="0" y="2112137"/>
                  </a:moveTo>
                  <a:lnTo>
                    <a:pt x="6966457" y="2112137"/>
                  </a:lnTo>
                  <a:lnTo>
                    <a:pt x="6966457" y="0"/>
                  </a:lnTo>
                  <a:lnTo>
                    <a:pt x="0" y="0"/>
                  </a:lnTo>
                  <a:lnTo>
                    <a:pt x="0" y="2112137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6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2000" y="8704554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2"/>
              </a:rPr>
              <a:t>Committee</a:t>
            </a:r>
            <a:endParaRPr sz="3600" dirty="0">
              <a:latin typeface="Verdana"/>
              <a:cs typeface="Verdana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BC0121-BE6D-4E8D-8BF6-E43A1A64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07"/>
            <a:ext cx="13506196" cy="8964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704" y="301752"/>
            <a:ext cx="10208260" cy="5384800"/>
            <a:chOff x="298704" y="301752"/>
            <a:chExt cx="10208260" cy="538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301752"/>
              <a:ext cx="10207752" cy="5384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182" y="497839"/>
              <a:ext cx="9631680" cy="48082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63369" y="4117975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7210" y="468020"/>
            <a:ext cx="141414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BOERNE</a:t>
            </a:r>
            <a:r>
              <a:rPr sz="1600" spc="-7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MIDDLE </a:t>
            </a:r>
            <a:r>
              <a:rPr sz="1600" spc="-3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SCHOOL</a:t>
            </a:r>
            <a:r>
              <a:rPr sz="1600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SOUTH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2165" y="2206498"/>
            <a:ext cx="2134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CASCADE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 CAVERNS ROAD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88320" y="508763"/>
            <a:ext cx="4886960" cy="9899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CASCADE</a:t>
            </a:r>
            <a:r>
              <a:rPr sz="2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CAVERNS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ROAD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IH-10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to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Southglen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Blvd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9948" y="1785874"/>
            <a:ext cx="1275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59948" y="2106827"/>
            <a:ext cx="444436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9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Phase 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Improvements,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IH-10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to Buckskin </a:t>
            </a:r>
            <a:r>
              <a:rPr sz="1600" spc="-10" dirty="0">
                <a:latin typeface="Calibri"/>
                <a:cs typeface="Calibri"/>
              </a:rPr>
              <a:t>Dr </a:t>
            </a:r>
            <a:r>
              <a:rPr sz="1600" spc="-5" dirty="0">
                <a:latin typeface="Calibri"/>
                <a:cs typeface="Calibri"/>
              </a:rPr>
              <a:t> (Boerne Middle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South),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has</a:t>
            </a:r>
            <a:r>
              <a:rPr sz="1600" spc="-5" dirty="0">
                <a:latin typeface="Calibri"/>
                <a:cs typeface="Calibri"/>
              </a:rPr>
              <a:t> been </a:t>
            </a:r>
            <a:r>
              <a:rPr sz="1600" spc="-10" dirty="0">
                <a:latin typeface="Calibri"/>
                <a:cs typeface="Calibri"/>
              </a:rPr>
              <a:t>submitted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AAMPO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funding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59948" y="3068853"/>
            <a:ext cx="4359275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19734" indent="-228600">
              <a:lnSpc>
                <a:spcPct val="120600"/>
              </a:lnSpc>
              <a:spcBef>
                <a:spcPts val="10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Phase II </a:t>
            </a:r>
            <a:r>
              <a:rPr sz="1600" spc="-15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Boerne Middle School South to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Southglen </a:t>
            </a:r>
            <a:r>
              <a:rPr sz="1600" spc="-10" dirty="0">
                <a:latin typeface="Calibri"/>
                <a:cs typeface="Calibri"/>
              </a:rPr>
              <a:t>Blvd</a:t>
            </a:r>
            <a:endParaRPr sz="16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1200"/>
              </a:lnSpc>
              <a:spcBef>
                <a:spcPts val="60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Old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Antonio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from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Herff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Cascade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Caverns </a:t>
            </a:r>
            <a:r>
              <a:rPr sz="1600" spc="-5" dirty="0">
                <a:latin typeface="Calibri"/>
                <a:cs typeface="Calibri"/>
              </a:rPr>
              <a:t>will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35" dirty="0">
                <a:latin typeface="Calibri"/>
                <a:cs typeface="Calibri"/>
              </a:rPr>
              <a:t>TWLTL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508" y="5522747"/>
            <a:ext cx="203390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Center-turn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3295" y="6697980"/>
            <a:ext cx="5866130" cy="2040889"/>
            <a:chOff x="463295" y="6697980"/>
            <a:chExt cx="5866130" cy="2040889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5" y="6697980"/>
              <a:ext cx="5865876" cy="20406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798" y="6784476"/>
              <a:ext cx="5586812" cy="17981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0798" y="6784467"/>
              <a:ext cx="5622290" cy="1798320"/>
            </a:xfrm>
            <a:custGeom>
              <a:avLst/>
              <a:gdLst/>
              <a:ahLst/>
              <a:cxnLst/>
              <a:rect l="l" t="t" r="r" b="b"/>
              <a:pathLst>
                <a:path w="5622290" h="1798320">
                  <a:moveTo>
                    <a:pt x="0" y="1798192"/>
                  </a:moveTo>
                  <a:lnTo>
                    <a:pt x="5622290" y="1798192"/>
                  </a:lnTo>
                  <a:lnTo>
                    <a:pt x="5622290" y="0"/>
                  </a:lnTo>
                  <a:lnTo>
                    <a:pt x="0" y="0"/>
                  </a:lnTo>
                  <a:lnTo>
                    <a:pt x="0" y="1798192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011668" y="6638543"/>
            <a:ext cx="7108190" cy="2051685"/>
            <a:chOff x="8011668" y="6638543"/>
            <a:chExt cx="7108190" cy="205168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668" y="6638543"/>
              <a:ext cx="7107935" cy="20513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790" y="6725411"/>
              <a:ext cx="6864731" cy="18089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98790" y="6725411"/>
              <a:ext cx="6864984" cy="1809114"/>
            </a:xfrm>
            <a:custGeom>
              <a:avLst/>
              <a:gdLst/>
              <a:ahLst/>
              <a:cxnLst/>
              <a:rect l="l" t="t" r="r" b="b"/>
              <a:pathLst>
                <a:path w="6864984" h="1809115">
                  <a:moveTo>
                    <a:pt x="0" y="1808988"/>
                  </a:moveTo>
                  <a:lnTo>
                    <a:pt x="6864731" y="1808988"/>
                  </a:lnTo>
                  <a:lnTo>
                    <a:pt x="6864731" y="0"/>
                  </a:lnTo>
                  <a:lnTo>
                    <a:pt x="0" y="0"/>
                  </a:lnTo>
                  <a:lnTo>
                    <a:pt x="0" y="1808988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33715" y="5282565"/>
            <a:ext cx="9347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33715" y="5527319"/>
            <a:ext cx="2917825" cy="7664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5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Center-turn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endParaRPr sz="1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600" spc="-5" dirty="0">
                <a:latin typeface="Calibri"/>
                <a:cs typeface="Calibri"/>
              </a:rPr>
              <a:t>Additional lane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each</a:t>
            </a:r>
            <a:r>
              <a:rPr sz="1600" spc="-10" dirty="0">
                <a:latin typeface="Calibri"/>
                <a:cs typeface="Calibri"/>
              </a:rPr>
              <a:t> direction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33715" y="6396609"/>
            <a:ext cx="403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SzPct val="62500"/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Sidewalk</a:t>
            </a:r>
            <a:r>
              <a:rPr sz="1600" spc="-5" dirty="0">
                <a:latin typeface="Calibri"/>
                <a:cs typeface="Calibri"/>
              </a:rPr>
              <a:t> and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each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8574" y="1285747"/>
            <a:ext cx="9372600" cy="3923029"/>
            <a:chOff x="478574" y="1285747"/>
            <a:chExt cx="9372600" cy="3923029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6199" y="4212793"/>
              <a:ext cx="384555" cy="99560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045582" y="2451734"/>
              <a:ext cx="2822575" cy="29845"/>
            </a:xfrm>
            <a:custGeom>
              <a:avLst/>
              <a:gdLst/>
              <a:ahLst/>
              <a:cxnLst/>
              <a:rect l="l" t="t" r="r" b="b"/>
              <a:pathLst>
                <a:path w="2822575" h="29844">
                  <a:moveTo>
                    <a:pt x="0" y="29845"/>
                  </a:moveTo>
                  <a:lnTo>
                    <a:pt x="2822320" y="0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674" y="1323847"/>
              <a:ext cx="4515485" cy="2454275"/>
            </a:xfrm>
            <a:custGeom>
              <a:avLst/>
              <a:gdLst/>
              <a:ahLst/>
              <a:cxnLst/>
              <a:rect l="l" t="t" r="r" b="b"/>
              <a:pathLst>
                <a:path w="4515485" h="2454275">
                  <a:moveTo>
                    <a:pt x="1151343" y="2454275"/>
                  </a:moveTo>
                  <a:lnTo>
                    <a:pt x="1188425" y="2421319"/>
                  </a:lnTo>
                  <a:lnTo>
                    <a:pt x="1225238" y="2388239"/>
                  </a:lnTo>
                  <a:lnTo>
                    <a:pt x="1261514" y="2354913"/>
                  </a:lnTo>
                  <a:lnTo>
                    <a:pt x="1296983" y="2321218"/>
                  </a:lnTo>
                  <a:lnTo>
                    <a:pt x="1331379" y="2287028"/>
                  </a:lnTo>
                  <a:lnTo>
                    <a:pt x="1364431" y="2252222"/>
                  </a:lnTo>
                  <a:lnTo>
                    <a:pt x="1395871" y="2216676"/>
                  </a:lnTo>
                  <a:lnTo>
                    <a:pt x="1425431" y="2180267"/>
                  </a:lnTo>
                  <a:lnTo>
                    <a:pt x="1452841" y="2142871"/>
                  </a:lnTo>
                  <a:lnTo>
                    <a:pt x="1481444" y="2100988"/>
                  </a:lnTo>
                  <a:lnTo>
                    <a:pt x="1508213" y="2060033"/>
                  </a:lnTo>
                  <a:lnTo>
                    <a:pt x="1533030" y="2018884"/>
                  </a:lnTo>
                  <a:lnTo>
                    <a:pt x="1555775" y="1976421"/>
                  </a:lnTo>
                  <a:lnTo>
                    <a:pt x="1576329" y="1931523"/>
                  </a:lnTo>
                  <a:lnTo>
                    <a:pt x="1594573" y="1883070"/>
                  </a:lnTo>
                  <a:lnTo>
                    <a:pt x="1610389" y="1829941"/>
                  </a:lnTo>
                  <a:lnTo>
                    <a:pt x="1623656" y="1771015"/>
                  </a:lnTo>
                  <a:lnTo>
                    <a:pt x="1630832" y="1728307"/>
                  </a:lnTo>
                  <a:lnTo>
                    <a:pt x="1636573" y="1683199"/>
                  </a:lnTo>
                  <a:lnTo>
                    <a:pt x="1641008" y="1635908"/>
                  </a:lnTo>
                  <a:lnTo>
                    <a:pt x="1644268" y="1586653"/>
                  </a:lnTo>
                  <a:lnTo>
                    <a:pt x="1646484" y="1535651"/>
                  </a:lnTo>
                  <a:lnTo>
                    <a:pt x="1647786" y="1483121"/>
                  </a:lnTo>
                  <a:lnTo>
                    <a:pt x="1648306" y="1429282"/>
                  </a:lnTo>
                  <a:lnTo>
                    <a:pt x="1648172" y="1374351"/>
                  </a:lnTo>
                  <a:lnTo>
                    <a:pt x="1647517" y="1318547"/>
                  </a:lnTo>
                  <a:lnTo>
                    <a:pt x="1646469" y="1262088"/>
                  </a:lnTo>
                  <a:lnTo>
                    <a:pt x="1645161" y="1205193"/>
                  </a:lnTo>
                  <a:lnTo>
                    <a:pt x="1643722" y="1148079"/>
                  </a:lnTo>
                </a:path>
                <a:path w="4515485" h="2454275">
                  <a:moveTo>
                    <a:pt x="226910" y="1529842"/>
                  </a:moveTo>
                  <a:lnTo>
                    <a:pt x="608749" y="1188211"/>
                  </a:lnTo>
                </a:path>
                <a:path w="4515485" h="2454275">
                  <a:moveTo>
                    <a:pt x="588645" y="1198245"/>
                  </a:moveTo>
                  <a:lnTo>
                    <a:pt x="4515192" y="1159509"/>
                  </a:lnTo>
                </a:path>
                <a:path w="4515485" h="2454275">
                  <a:moveTo>
                    <a:pt x="0" y="0"/>
                  </a:moveTo>
                  <a:lnTo>
                    <a:pt x="583311" y="1197609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433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5175"/>
            <a:ext cx="10330180" cy="5358765"/>
            <a:chOff x="245363" y="265175"/>
            <a:chExt cx="10330180" cy="5358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265175"/>
              <a:ext cx="10329672" cy="5358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286" y="460120"/>
              <a:ext cx="9753600" cy="47830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75433" y="2709417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6821" y="2658135"/>
            <a:ext cx="170307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1600" spc="-25" dirty="0">
                <a:solidFill>
                  <a:srgbClr val="FFC000"/>
                </a:solidFill>
                <a:latin typeface="Calibri"/>
                <a:cs typeface="Calibri"/>
              </a:rPr>
              <a:t>FABRA </a:t>
            </a:r>
            <a:r>
              <a:rPr sz="1600" spc="-20" dirty="0">
                <a:solidFill>
                  <a:srgbClr val="FFC000"/>
                </a:solidFill>
                <a:latin typeface="Calibri"/>
                <a:cs typeface="Calibri"/>
              </a:rPr>
              <a:t>ELEMENTARY </a:t>
            </a:r>
            <a:r>
              <a:rPr sz="1600" spc="-3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SCHOOL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1534" y="2166874"/>
            <a:ext cx="1149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JOHNS</a:t>
            </a:r>
            <a:r>
              <a:rPr sz="1600" spc="3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51389" y="268376"/>
            <a:ext cx="3678554" cy="164465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255"/>
              </a:spcBef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JOHNS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ROAD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150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IH-10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School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Street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51389" y="1888896"/>
            <a:ext cx="4392930" cy="14344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Capital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Improvement Project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2017-2021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Phase I: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center </a:t>
            </a:r>
            <a:r>
              <a:rPr sz="1600" spc="-5" dirty="0">
                <a:latin typeface="Calibri"/>
                <a:cs typeface="Calibri"/>
              </a:rPr>
              <a:t>turn lane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within </a:t>
            </a:r>
            <a:r>
              <a:rPr sz="1600" spc="-10" dirty="0">
                <a:latin typeface="Calibri"/>
                <a:cs typeface="Calibri"/>
              </a:rPr>
              <a:t>existing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ROW</a:t>
            </a:r>
            <a:endParaRPr sz="1600">
              <a:latin typeface="Calibri"/>
              <a:cs typeface="Calibri"/>
            </a:endParaRPr>
          </a:p>
          <a:p>
            <a:pPr marL="241300" marR="18415" indent="-228600">
              <a:lnSpc>
                <a:spcPct val="121400"/>
              </a:lnSpc>
              <a:spcBef>
                <a:spcPts val="60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Phase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II: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pedestrian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facilities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Johns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508" y="5522747"/>
            <a:ext cx="203390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Center-turn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3131" y="5525795"/>
            <a:ext cx="388302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Sidewalk</a:t>
            </a:r>
            <a:r>
              <a:rPr sz="1600" spc="-5" dirty="0">
                <a:latin typeface="Calibri"/>
                <a:cs typeface="Calibri"/>
              </a:rPr>
              <a:t> 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13177" y="635584"/>
            <a:ext cx="7271384" cy="1985010"/>
            <a:chOff x="2313177" y="635584"/>
            <a:chExt cx="7271384" cy="19850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0818" y="635584"/>
              <a:ext cx="384555" cy="9956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51277" y="2552318"/>
              <a:ext cx="7195184" cy="30480"/>
            </a:xfrm>
            <a:custGeom>
              <a:avLst/>
              <a:gdLst/>
              <a:ahLst/>
              <a:cxnLst/>
              <a:rect l="l" t="t" r="r" b="b"/>
              <a:pathLst>
                <a:path w="7195184" h="30480">
                  <a:moveTo>
                    <a:pt x="0" y="0"/>
                  </a:moveTo>
                  <a:lnTo>
                    <a:pt x="7194677" y="30099"/>
                  </a:lnTo>
                </a:path>
              </a:pathLst>
            </a:custGeom>
            <a:ln w="761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25355" y="2974594"/>
            <a:ext cx="228600" cy="9436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SCHOOL</a:t>
            </a:r>
            <a:r>
              <a:rPr sz="1600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6908" y="6473952"/>
            <a:ext cx="6797040" cy="2369820"/>
            <a:chOff x="406908" y="6473952"/>
            <a:chExt cx="6797040" cy="236982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908" y="6473952"/>
              <a:ext cx="6797040" cy="23698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66" y="6561455"/>
              <a:ext cx="6554597" cy="20962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3166" y="6561455"/>
              <a:ext cx="6555105" cy="2126615"/>
            </a:xfrm>
            <a:custGeom>
              <a:avLst/>
              <a:gdLst/>
              <a:ahLst/>
              <a:cxnLst/>
              <a:rect l="l" t="t" r="r" b="b"/>
              <a:pathLst>
                <a:path w="6555105" h="2126615">
                  <a:moveTo>
                    <a:pt x="0" y="2126361"/>
                  </a:moveTo>
                  <a:lnTo>
                    <a:pt x="6554597" y="2126361"/>
                  </a:lnTo>
                  <a:lnTo>
                    <a:pt x="6554597" y="0"/>
                  </a:lnTo>
                  <a:lnTo>
                    <a:pt x="0" y="0"/>
                  </a:lnTo>
                  <a:lnTo>
                    <a:pt x="0" y="2126361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941564" y="6414515"/>
            <a:ext cx="7210425" cy="2354580"/>
            <a:chOff x="7941564" y="6414515"/>
            <a:chExt cx="7210425" cy="235458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1564" y="6414515"/>
              <a:ext cx="7210043" cy="23545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8686" y="6501256"/>
              <a:ext cx="6966457" cy="211213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28686" y="6501256"/>
              <a:ext cx="6966584" cy="2112645"/>
            </a:xfrm>
            <a:custGeom>
              <a:avLst/>
              <a:gdLst/>
              <a:ahLst/>
              <a:cxnLst/>
              <a:rect l="l" t="t" r="r" b="b"/>
              <a:pathLst>
                <a:path w="6966584" h="2112645">
                  <a:moveTo>
                    <a:pt x="0" y="2112137"/>
                  </a:moveTo>
                  <a:lnTo>
                    <a:pt x="6966457" y="2112137"/>
                  </a:lnTo>
                  <a:lnTo>
                    <a:pt x="6966457" y="0"/>
                  </a:lnTo>
                  <a:lnTo>
                    <a:pt x="0" y="0"/>
                  </a:lnTo>
                  <a:lnTo>
                    <a:pt x="0" y="2112137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272795"/>
            <a:ext cx="10179050" cy="5440680"/>
            <a:chOff x="294131" y="272795"/>
            <a:chExt cx="10179050" cy="5440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272795"/>
              <a:ext cx="10178796" cy="54406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48" y="469010"/>
              <a:ext cx="9602851" cy="486333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36622" y="3375786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8359" y="4721479"/>
            <a:ext cx="1613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DIETZ</a:t>
            </a:r>
            <a:r>
              <a:rPr sz="16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ELKHORN</a:t>
            </a:r>
            <a:r>
              <a:rPr sz="16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2786" y="598424"/>
            <a:ext cx="1979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LOW </a:t>
            </a:r>
            <a:r>
              <a:rPr sz="1600" b="1" spc="-45" dirty="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sz="1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CROSSING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9113" y="323240"/>
            <a:ext cx="443928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OLD FREDERICKSBURG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RD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06FC0"/>
                </a:solidFill>
                <a:latin typeface="Calibri"/>
                <a:cs typeface="Calibri"/>
              </a:rPr>
              <a:t>LOW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6FC0"/>
                </a:solidFill>
                <a:latin typeface="Calibri"/>
                <a:cs typeface="Calibri"/>
              </a:rPr>
              <a:t>WATER </a:t>
            </a:r>
            <a:r>
              <a:rPr sz="2200" spc="-4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CROSSING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IMPROVEMENT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1201" y="1274725"/>
            <a:ext cx="4626610" cy="30632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marR="79375" indent="-228600">
              <a:lnSpc>
                <a:spcPct val="120900"/>
              </a:lnSpc>
              <a:spcBef>
                <a:spcPts val="6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Improve low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water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crossing </a:t>
            </a: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Kendall/Bexar County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Line with </a:t>
            </a:r>
            <a:r>
              <a:rPr sz="1600" spc="-10" dirty="0">
                <a:latin typeface="Calibri"/>
                <a:cs typeface="Calibri"/>
              </a:rPr>
              <a:t>structure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sufficient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handle</a:t>
            </a:r>
            <a:r>
              <a:rPr sz="1600" dirty="0">
                <a:latin typeface="Calibri"/>
                <a:cs typeface="Calibri"/>
              </a:rPr>
              <a:t> 10-yr</a:t>
            </a:r>
            <a:r>
              <a:rPr sz="1600" spc="-10" dirty="0">
                <a:latin typeface="Calibri"/>
                <a:cs typeface="Calibri"/>
              </a:rPr>
              <a:t> storm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event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be made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spc="-5" dirty="0">
                <a:latin typeface="Calibri"/>
                <a:cs typeface="Calibri"/>
              </a:rPr>
              <a:t> Lemon </a:t>
            </a:r>
            <a:r>
              <a:rPr sz="1600" spc="-10" dirty="0">
                <a:latin typeface="Calibri"/>
                <a:cs typeface="Calibri"/>
              </a:rPr>
              <a:t>Creek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20800"/>
              </a:lnSpc>
              <a:spcBef>
                <a:spcPts val="6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Requires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coordination</a:t>
            </a:r>
            <a:r>
              <a:rPr sz="1600" spc="-5" dirty="0">
                <a:latin typeface="Calibri"/>
                <a:cs typeface="Calibri"/>
              </a:rPr>
              <a:t> and </a:t>
            </a:r>
            <a:r>
              <a:rPr sz="1600" spc="-10" dirty="0">
                <a:latin typeface="Calibri"/>
                <a:cs typeface="Calibri"/>
              </a:rPr>
              <a:t>partial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funding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Bexar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County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Safety/Operational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Improvement</a:t>
            </a:r>
            <a:endParaRPr sz="1600">
              <a:latin typeface="Calibri"/>
              <a:cs typeface="Calibri"/>
            </a:endParaRPr>
          </a:p>
          <a:p>
            <a:pPr marL="241300" marR="58419" indent="-228600">
              <a:lnSpc>
                <a:spcPct val="120600"/>
              </a:lnSpc>
              <a:spcBef>
                <a:spcPts val="61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Motorist </a:t>
            </a:r>
            <a:r>
              <a:rPr sz="1600" spc="-10" dirty="0">
                <a:latin typeface="Calibri"/>
                <a:cs typeface="Calibri"/>
              </a:rPr>
              <a:t>must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turn </a:t>
            </a:r>
            <a:r>
              <a:rPr sz="1600" spc="-10" dirty="0">
                <a:latin typeface="Calibri"/>
                <a:cs typeface="Calibri"/>
              </a:rPr>
              <a:t>around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use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Cascade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Caverns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when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roadway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 impassable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508" y="5651373"/>
            <a:ext cx="2940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Current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Configuration,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SB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approach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4611" y="635584"/>
            <a:ext cx="8390890" cy="8752840"/>
            <a:chOff x="324611" y="635584"/>
            <a:chExt cx="8390890" cy="87528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0818" y="635584"/>
              <a:ext cx="384555" cy="9956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2231" y="1730248"/>
              <a:ext cx="1135239" cy="18618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73569" y="1045083"/>
              <a:ext cx="653415" cy="553085"/>
            </a:xfrm>
            <a:custGeom>
              <a:avLst/>
              <a:gdLst/>
              <a:ahLst/>
              <a:cxnLst/>
              <a:rect l="l" t="t" r="r" b="b"/>
              <a:pathLst>
                <a:path w="653415" h="553085">
                  <a:moveTo>
                    <a:pt x="326516" y="0"/>
                  </a:moveTo>
                  <a:lnTo>
                    <a:pt x="273551" y="3616"/>
                  </a:lnTo>
                  <a:lnTo>
                    <a:pt x="223308" y="14084"/>
                  </a:lnTo>
                  <a:lnTo>
                    <a:pt x="176459" y="30836"/>
                  </a:lnTo>
                  <a:lnTo>
                    <a:pt x="133676" y="53303"/>
                  </a:lnTo>
                  <a:lnTo>
                    <a:pt x="95631" y="80914"/>
                  </a:lnTo>
                  <a:lnTo>
                    <a:pt x="62996" y="113102"/>
                  </a:lnTo>
                  <a:lnTo>
                    <a:pt x="36443" y="149295"/>
                  </a:lnTo>
                  <a:lnTo>
                    <a:pt x="16645" y="188927"/>
                  </a:lnTo>
                  <a:lnTo>
                    <a:pt x="4273" y="231426"/>
                  </a:lnTo>
                  <a:lnTo>
                    <a:pt x="0" y="276225"/>
                  </a:lnTo>
                  <a:lnTo>
                    <a:pt x="4273" y="321057"/>
                  </a:lnTo>
                  <a:lnTo>
                    <a:pt x="16645" y="363584"/>
                  </a:lnTo>
                  <a:lnTo>
                    <a:pt x="36443" y="403237"/>
                  </a:lnTo>
                  <a:lnTo>
                    <a:pt x="62996" y="439447"/>
                  </a:lnTo>
                  <a:lnTo>
                    <a:pt x="95630" y="471646"/>
                  </a:lnTo>
                  <a:lnTo>
                    <a:pt x="133676" y="499265"/>
                  </a:lnTo>
                  <a:lnTo>
                    <a:pt x="176459" y="521736"/>
                  </a:lnTo>
                  <a:lnTo>
                    <a:pt x="223308" y="538491"/>
                  </a:lnTo>
                  <a:lnTo>
                    <a:pt x="273551" y="548960"/>
                  </a:lnTo>
                  <a:lnTo>
                    <a:pt x="326516" y="552576"/>
                  </a:lnTo>
                  <a:lnTo>
                    <a:pt x="379516" y="548960"/>
                  </a:lnTo>
                  <a:lnTo>
                    <a:pt x="429787" y="538491"/>
                  </a:lnTo>
                  <a:lnTo>
                    <a:pt x="476658" y="521736"/>
                  </a:lnTo>
                  <a:lnTo>
                    <a:pt x="519457" y="499265"/>
                  </a:lnTo>
                  <a:lnTo>
                    <a:pt x="557514" y="471646"/>
                  </a:lnTo>
                  <a:lnTo>
                    <a:pt x="590156" y="439447"/>
                  </a:lnTo>
                  <a:lnTo>
                    <a:pt x="616714" y="403237"/>
                  </a:lnTo>
                  <a:lnTo>
                    <a:pt x="636514" y="363584"/>
                  </a:lnTo>
                  <a:lnTo>
                    <a:pt x="648887" y="321057"/>
                  </a:lnTo>
                  <a:lnTo>
                    <a:pt x="653160" y="276225"/>
                  </a:lnTo>
                  <a:lnTo>
                    <a:pt x="648887" y="231426"/>
                  </a:lnTo>
                  <a:lnTo>
                    <a:pt x="636514" y="188927"/>
                  </a:lnTo>
                  <a:lnTo>
                    <a:pt x="616714" y="149295"/>
                  </a:lnTo>
                  <a:lnTo>
                    <a:pt x="590156" y="113102"/>
                  </a:lnTo>
                  <a:lnTo>
                    <a:pt x="557514" y="80914"/>
                  </a:lnTo>
                  <a:lnTo>
                    <a:pt x="519457" y="53303"/>
                  </a:lnTo>
                  <a:lnTo>
                    <a:pt x="476658" y="30836"/>
                  </a:lnTo>
                  <a:lnTo>
                    <a:pt x="429787" y="14084"/>
                  </a:lnTo>
                  <a:lnTo>
                    <a:pt x="379516" y="3616"/>
                  </a:lnTo>
                  <a:lnTo>
                    <a:pt x="326516" y="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611" y="5716524"/>
              <a:ext cx="6862572" cy="36713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014" y="5911291"/>
              <a:ext cx="6286500" cy="30954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110" y="5617845"/>
            <a:ext cx="2978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Current Configuration,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NB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approach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88580" y="5721096"/>
            <a:ext cx="6903720" cy="3644265"/>
            <a:chOff x="7688580" y="5721096"/>
            <a:chExt cx="6903720" cy="364426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8580" y="5721096"/>
              <a:ext cx="6903720" cy="36438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84287" y="5916218"/>
              <a:ext cx="6327267" cy="30678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47529" y="268376"/>
            <a:ext cx="4961890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Old</a:t>
            </a:r>
            <a:r>
              <a:rPr sz="22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Fredericksburg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Roadway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Improvements </a:t>
            </a:r>
            <a:r>
              <a:rPr sz="2200" spc="-4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Kendall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Ridge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IH-10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7048" y="1343303"/>
            <a:ext cx="4391025" cy="10636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 </a:t>
            </a:r>
            <a:r>
              <a:rPr sz="1600" spc="-15" dirty="0">
                <a:latin typeface="Calibri"/>
                <a:cs typeface="Calibri"/>
              </a:rPr>
              <a:t>(Bexar </a:t>
            </a:r>
            <a:r>
              <a:rPr sz="1600" spc="-10" dirty="0">
                <a:latin typeface="Calibri"/>
                <a:cs typeface="Calibri"/>
              </a:rPr>
              <a:t>County)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20600"/>
              </a:lnSpc>
              <a:spcBef>
                <a:spcPts val="61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connection</a:t>
            </a:r>
            <a:r>
              <a:rPr sz="1600" spc="-5" dirty="0">
                <a:latin typeface="Calibri"/>
                <a:cs typeface="Calibri"/>
              </a:rPr>
              <a:t> built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by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Lemon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Creek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7048" y="2381646"/>
            <a:ext cx="4617085" cy="24733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35" dirty="0">
                <a:latin typeface="Calibri"/>
                <a:cs typeface="Calibri"/>
              </a:rPr>
              <a:t>Two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Projects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Old </a:t>
            </a:r>
            <a:r>
              <a:rPr sz="1600" spc="-10" dirty="0">
                <a:latin typeface="Calibri"/>
                <a:cs typeface="Calibri"/>
              </a:rPr>
              <a:t>Fredericksburg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Improvements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0"/>
              </a:spcBef>
              <a:buSzPct val="62500"/>
              <a:buFont typeface="Symbol"/>
              <a:buChar char="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Short </a:t>
            </a:r>
            <a:r>
              <a:rPr sz="1600" spc="-35" dirty="0">
                <a:latin typeface="Calibri"/>
                <a:cs typeface="Calibri"/>
              </a:rPr>
              <a:t>Term: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center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turn lane?</a:t>
            </a:r>
            <a:endParaRPr sz="1600">
              <a:latin typeface="Calibri"/>
              <a:cs typeface="Calibri"/>
            </a:endParaRPr>
          </a:p>
          <a:p>
            <a:pPr marL="698500" marR="5080" lvl="1" indent="-228600">
              <a:lnSpc>
                <a:spcPct val="121200"/>
              </a:lnSpc>
              <a:spcBef>
                <a:spcPts val="600"/>
              </a:spcBef>
              <a:buSzPct val="62500"/>
              <a:buFont typeface="Symbol"/>
              <a:buChar char="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left-turn-bays</a:t>
            </a:r>
            <a:r>
              <a:rPr sz="1600" spc="-5" dirty="0">
                <a:latin typeface="Calibri"/>
                <a:cs typeface="Calibri"/>
              </a:rPr>
              <a:t> and </a:t>
            </a:r>
            <a:r>
              <a:rPr sz="1600" spc="-10" dirty="0">
                <a:latin typeface="Calibri"/>
                <a:cs typeface="Calibri"/>
              </a:rPr>
              <a:t>acceleration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lanes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service development</a:t>
            </a:r>
            <a:endParaRPr sz="1600">
              <a:latin typeface="Calibri"/>
              <a:cs typeface="Calibri"/>
            </a:endParaRPr>
          </a:p>
          <a:p>
            <a:pPr marL="241300" marR="235585" indent="-228600">
              <a:lnSpc>
                <a:spcPct val="121200"/>
              </a:lnSpc>
              <a:spcBef>
                <a:spcPts val="59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connection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Balcones </a:t>
            </a:r>
            <a:r>
              <a:rPr sz="1600" spc="-10" dirty="0">
                <a:latin typeface="Calibri"/>
                <a:cs typeface="Calibri"/>
              </a:rPr>
              <a:t>Creek to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Old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Fredericksburg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508" y="5522747"/>
            <a:ext cx="203390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Center-turn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9894" y="5550178"/>
            <a:ext cx="3883025" cy="7696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 </a:t>
            </a:r>
            <a:r>
              <a:rPr sz="1600" spc="-10" dirty="0">
                <a:latin typeface="Calibri"/>
                <a:cs typeface="Calibri"/>
              </a:rPr>
              <a:t>Sidewalk</a:t>
            </a:r>
            <a:r>
              <a:rPr sz="1600" spc="-5" dirty="0">
                <a:latin typeface="Calibri"/>
                <a:cs typeface="Calibri"/>
              </a:rPr>
              <a:t> 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6908" y="6473952"/>
            <a:ext cx="6797040" cy="2369820"/>
            <a:chOff x="406908" y="6473952"/>
            <a:chExt cx="6797040" cy="23698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6473952"/>
              <a:ext cx="6797040" cy="23698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" y="6561455"/>
              <a:ext cx="6554597" cy="20962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3166" y="6561455"/>
              <a:ext cx="6555105" cy="2126615"/>
            </a:xfrm>
            <a:custGeom>
              <a:avLst/>
              <a:gdLst/>
              <a:ahLst/>
              <a:cxnLst/>
              <a:rect l="l" t="t" r="r" b="b"/>
              <a:pathLst>
                <a:path w="6555105" h="2126615">
                  <a:moveTo>
                    <a:pt x="0" y="2126361"/>
                  </a:moveTo>
                  <a:lnTo>
                    <a:pt x="6554597" y="2126361"/>
                  </a:lnTo>
                  <a:lnTo>
                    <a:pt x="6554597" y="0"/>
                  </a:lnTo>
                  <a:lnTo>
                    <a:pt x="0" y="0"/>
                  </a:lnTo>
                  <a:lnTo>
                    <a:pt x="0" y="2126361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41564" y="6414515"/>
            <a:ext cx="7210425" cy="2354580"/>
            <a:chOff x="7941564" y="6414515"/>
            <a:chExt cx="7210425" cy="23545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1564" y="6414515"/>
              <a:ext cx="7210043" cy="23545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8686" y="6501256"/>
              <a:ext cx="6966457" cy="211213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28686" y="6501256"/>
              <a:ext cx="6966584" cy="2112645"/>
            </a:xfrm>
            <a:custGeom>
              <a:avLst/>
              <a:gdLst/>
              <a:ahLst/>
              <a:cxnLst/>
              <a:rect l="l" t="t" r="r" b="b"/>
              <a:pathLst>
                <a:path w="6966584" h="2112645">
                  <a:moveTo>
                    <a:pt x="0" y="2112137"/>
                  </a:moveTo>
                  <a:lnTo>
                    <a:pt x="6966457" y="2112137"/>
                  </a:lnTo>
                  <a:lnTo>
                    <a:pt x="6966457" y="0"/>
                  </a:lnTo>
                  <a:lnTo>
                    <a:pt x="0" y="0"/>
                  </a:lnTo>
                  <a:lnTo>
                    <a:pt x="0" y="2112137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81940" y="272795"/>
            <a:ext cx="9616440" cy="5457825"/>
            <a:chOff x="281940" y="272795"/>
            <a:chExt cx="9616440" cy="545782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0819" y="635584"/>
              <a:ext cx="384555" cy="9956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" y="272795"/>
              <a:ext cx="9616440" cy="54574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542" y="468502"/>
              <a:ext cx="9041003" cy="488111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041519" y="3145662"/>
            <a:ext cx="1170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C000"/>
                </a:solidFill>
                <a:latin typeface="Calibri"/>
                <a:cs typeface="Calibri"/>
              </a:rPr>
              <a:t>DIETZ</a:t>
            </a:r>
            <a:r>
              <a:rPr sz="1400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Calibri"/>
                <a:cs typeface="Calibri"/>
              </a:rPr>
              <a:t>ELKHORN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8470" y="752043"/>
            <a:ext cx="1170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C000"/>
                </a:solidFill>
                <a:latin typeface="Calibri"/>
                <a:cs typeface="Calibri"/>
              </a:rPr>
              <a:t>KENDALL</a:t>
            </a:r>
            <a:r>
              <a:rPr sz="1400" spc="-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Calibri"/>
                <a:cs typeface="Calibri"/>
              </a:rPr>
              <a:t>RIDGE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84879" y="926846"/>
            <a:ext cx="4541647" cy="395452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852417" y="2451861"/>
            <a:ext cx="415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C000"/>
                </a:solidFill>
                <a:latin typeface="Calibri"/>
                <a:cs typeface="Calibri"/>
              </a:rPr>
              <a:t>H-</a:t>
            </a:r>
            <a:r>
              <a:rPr sz="1400" spc="-5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10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62657" y="3148710"/>
            <a:ext cx="1287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C000"/>
                </a:solidFill>
                <a:latin typeface="Calibri"/>
                <a:cs typeface="Calibri"/>
              </a:rPr>
              <a:t>BALCONES</a:t>
            </a:r>
            <a:r>
              <a:rPr sz="1400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Calibri"/>
                <a:cs typeface="Calibri"/>
              </a:rPr>
              <a:t>CREEK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3902" y="1624329"/>
            <a:ext cx="160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3902" y="1884933"/>
            <a:ext cx="169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1168" y="335028"/>
            <a:ext cx="5467350" cy="366458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Scenic Loop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Rd/Enterprise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Pkwy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Improvements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Kendall Ridge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6FC0"/>
                </a:solidFill>
                <a:latin typeface="Calibri"/>
                <a:cs typeface="Calibri"/>
              </a:rPr>
              <a:t>IH-10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SW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35" dirty="0">
                <a:latin typeface="Calibri"/>
                <a:cs typeface="Calibri"/>
              </a:rPr>
              <a:t>Two</a:t>
            </a:r>
            <a:r>
              <a:rPr sz="1600" spc="-10" dirty="0">
                <a:latin typeface="Calibri"/>
                <a:cs typeface="Calibri"/>
              </a:rPr>
              <a:t> Separate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Long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Term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Projects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Capital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Improvement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Projects,</a:t>
            </a:r>
            <a:r>
              <a:rPr sz="1600" dirty="0">
                <a:latin typeface="Calibri"/>
                <a:cs typeface="Calibri"/>
              </a:rPr>
              <a:t> 2017-2021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Connect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Enterprise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Pkwy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IH-10</a:t>
            </a:r>
            <a:r>
              <a:rPr sz="1600" spc="-10" dirty="0">
                <a:latin typeface="Calibri"/>
                <a:cs typeface="Calibri"/>
              </a:rPr>
              <a:t> frontage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"/>
              <a:tabLst>
                <a:tab pos="697865" algn="l"/>
                <a:tab pos="698500" algn="l"/>
              </a:tabLst>
            </a:pPr>
            <a:r>
              <a:rPr sz="1600" spc="-25" dirty="0">
                <a:latin typeface="Calibri"/>
                <a:cs typeface="Calibri"/>
              </a:rPr>
              <a:t>Would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remove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traffic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from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IH-10/Scenic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Loop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Interchange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Widen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Scenic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Loop </a:t>
            </a:r>
            <a:r>
              <a:rPr sz="1600" spc="-10" dirty="0">
                <a:latin typeface="Calibri"/>
                <a:cs typeface="Calibri"/>
              </a:rPr>
              <a:t>from</a:t>
            </a:r>
            <a:r>
              <a:rPr sz="1600" spc="-5" dirty="0">
                <a:latin typeface="Calibri"/>
                <a:cs typeface="Calibri"/>
              </a:rPr>
              <a:t> Sophia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Circle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IH-10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Coordination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between</a:t>
            </a:r>
            <a:r>
              <a:rPr sz="1600" spc="-5" dirty="0">
                <a:latin typeface="Calibri"/>
                <a:cs typeface="Calibri"/>
              </a:rPr>
              <a:t> the City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Boerne,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Kendall/Bexar,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2025" y="5146369"/>
            <a:ext cx="935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Term: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2025" y="5391683"/>
            <a:ext cx="3860165" cy="7664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turn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lane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Add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sidewalk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bike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one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0415" y="280415"/>
            <a:ext cx="7877809" cy="6535420"/>
            <a:chOff x="280415" y="280415"/>
            <a:chExt cx="7877809" cy="65354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5" y="280415"/>
              <a:ext cx="7877556" cy="65349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703" y="475742"/>
              <a:ext cx="7301738" cy="59587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3031" y="595325"/>
              <a:ext cx="384555" cy="9956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534400" y="6384035"/>
            <a:ext cx="6506209" cy="2354580"/>
            <a:chOff x="8534400" y="6384035"/>
            <a:chExt cx="6506209" cy="23545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400" y="6384035"/>
              <a:ext cx="6505956" cy="23545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1522" y="6471030"/>
              <a:ext cx="6263132" cy="21121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21522" y="6471030"/>
              <a:ext cx="6263640" cy="2112645"/>
            </a:xfrm>
            <a:custGeom>
              <a:avLst/>
              <a:gdLst/>
              <a:ahLst/>
              <a:cxnLst/>
              <a:rect l="l" t="t" r="r" b="b"/>
              <a:pathLst>
                <a:path w="6263640" h="2112645">
                  <a:moveTo>
                    <a:pt x="0" y="2112137"/>
                  </a:moveTo>
                  <a:lnTo>
                    <a:pt x="6263132" y="2112137"/>
                  </a:lnTo>
                  <a:lnTo>
                    <a:pt x="6263132" y="0"/>
                  </a:lnTo>
                  <a:lnTo>
                    <a:pt x="0" y="0"/>
                  </a:lnTo>
                  <a:lnTo>
                    <a:pt x="0" y="2112137"/>
                  </a:lnTo>
                  <a:close/>
                </a:path>
              </a:pathLst>
            </a:custGeom>
            <a:ln w="126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22450" y="4313047"/>
            <a:ext cx="1259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SOPHIA</a:t>
            </a:r>
            <a:r>
              <a:rPr sz="1600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CIRCLE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67836" y="2482850"/>
            <a:ext cx="4107815" cy="3921125"/>
            <a:chOff x="3267836" y="2482850"/>
            <a:chExt cx="4107815" cy="3921125"/>
          </a:xfrm>
        </p:grpSpPr>
        <p:sp>
          <p:nvSpPr>
            <p:cNvPr id="16" name="object 16"/>
            <p:cNvSpPr/>
            <p:nvPr/>
          </p:nvSpPr>
          <p:spPr>
            <a:xfrm>
              <a:off x="3305936" y="2520950"/>
              <a:ext cx="241300" cy="1870710"/>
            </a:xfrm>
            <a:custGeom>
              <a:avLst/>
              <a:gdLst/>
              <a:ahLst/>
              <a:cxnLst/>
              <a:rect l="l" t="t" r="r" b="b"/>
              <a:pathLst>
                <a:path w="241300" h="1870710">
                  <a:moveTo>
                    <a:pt x="0" y="1870202"/>
                  </a:moveTo>
                  <a:lnTo>
                    <a:pt x="18668" y="305307"/>
                  </a:lnTo>
                </a:path>
                <a:path w="241300" h="1870710">
                  <a:moveTo>
                    <a:pt x="240791" y="0"/>
                  </a:moveTo>
                  <a:lnTo>
                    <a:pt x="13462" y="32626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6057" y="5602477"/>
              <a:ext cx="1405255" cy="83820"/>
            </a:xfrm>
            <a:custGeom>
              <a:avLst/>
              <a:gdLst/>
              <a:ahLst/>
              <a:cxnLst/>
              <a:rect l="l" t="t" r="r" b="b"/>
              <a:pathLst>
                <a:path w="1405254" h="83820">
                  <a:moveTo>
                    <a:pt x="0" y="83566"/>
                  </a:moveTo>
                  <a:lnTo>
                    <a:pt x="1405254" y="0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41644" y="5652135"/>
              <a:ext cx="1821180" cy="739140"/>
            </a:xfrm>
            <a:custGeom>
              <a:avLst/>
              <a:gdLst/>
              <a:ahLst/>
              <a:cxnLst/>
              <a:rect l="l" t="t" r="r" b="b"/>
              <a:pathLst>
                <a:path w="1821179" h="739139">
                  <a:moveTo>
                    <a:pt x="0" y="144779"/>
                  </a:moveTo>
                  <a:lnTo>
                    <a:pt x="0" y="243839"/>
                  </a:lnTo>
                  <a:lnTo>
                    <a:pt x="0" y="392429"/>
                  </a:lnTo>
                  <a:lnTo>
                    <a:pt x="0" y="739139"/>
                  </a:lnTo>
                  <a:lnTo>
                    <a:pt x="303529" y="739139"/>
                  </a:lnTo>
                  <a:lnTo>
                    <a:pt x="758825" y="739139"/>
                  </a:lnTo>
                  <a:lnTo>
                    <a:pt x="1821179" y="739139"/>
                  </a:lnTo>
                  <a:lnTo>
                    <a:pt x="1821179" y="392429"/>
                  </a:lnTo>
                  <a:lnTo>
                    <a:pt x="1821179" y="243839"/>
                  </a:lnTo>
                  <a:lnTo>
                    <a:pt x="1821179" y="144779"/>
                  </a:lnTo>
                  <a:lnTo>
                    <a:pt x="758825" y="144779"/>
                  </a:lnTo>
                  <a:lnTo>
                    <a:pt x="525906" y="0"/>
                  </a:lnTo>
                  <a:lnTo>
                    <a:pt x="303529" y="144779"/>
                  </a:lnTo>
                  <a:lnTo>
                    <a:pt x="0" y="1447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29198" y="4463923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7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72002" y="5097602"/>
            <a:ext cx="1555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ENTERPRISE</a:t>
            </a:r>
            <a:r>
              <a:rPr sz="16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PKWY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1832" y="2806954"/>
            <a:ext cx="228600" cy="13976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SCENIC</a:t>
            </a:r>
            <a:r>
              <a:rPr sz="1600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LOOP</a:t>
            </a:r>
            <a:r>
              <a:rPr sz="1600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7966" y="5829680"/>
            <a:ext cx="160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7966" y="6090285"/>
            <a:ext cx="169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47529" y="415543"/>
            <a:ext cx="2724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Regent</a:t>
            </a:r>
            <a:r>
              <a:rPr spc="-35" dirty="0"/>
              <a:t> </a:t>
            </a:r>
            <a:r>
              <a:rPr spc="-10" dirty="0"/>
              <a:t>Blvd</a:t>
            </a:r>
            <a:r>
              <a:rPr spc="-15" dirty="0"/>
              <a:t> </a:t>
            </a:r>
            <a:r>
              <a:rPr spc="-10" dirty="0"/>
              <a:t>Connection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7529" y="897381"/>
            <a:ext cx="3798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22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IH-10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to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Upper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Balcones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7048" y="1343303"/>
            <a:ext cx="4953000" cy="10636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SW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120600"/>
              </a:lnSpc>
              <a:spcBef>
                <a:spcPts val="61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alibri"/>
                <a:cs typeface="Calibri"/>
              </a:rPr>
              <a:t>City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Boerne development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agreement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Regent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Park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calls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east/west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major arterial,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Regent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Blvd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4248" y="2457349"/>
            <a:ext cx="4107179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1200"/>
              </a:lnSpc>
              <a:spcBef>
                <a:spcPts val="100"/>
              </a:spcBef>
              <a:buSzPct val="62500"/>
              <a:buFont typeface="Symbol"/>
              <a:buChar char="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Regent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Park</a:t>
            </a:r>
            <a:r>
              <a:rPr sz="1600" spc="-10" dirty="0">
                <a:latin typeface="Calibri"/>
                <a:cs typeface="Calibri"/>
              </a:rPr>
              <a:t> provided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ROW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5" dirty="0">
                <a:latin typeface="Calibri"/>
                <a:cs typeface="Calibri"/>
              </a:rPr>
              <a:t> arterial,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ends</a:t>
            </a:r>
            <a:r>
              <a:rPr sz="1600" spc="-5" dirty="0">
                <a:latin typeface="Calibri"/>
                <a:cs typeface="Calibri"/>
              </a:rPr>
              <a:t> at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Menger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Springs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62500"/>
              <a:buFont typeface="Symbol"/>
              <a:buChar char=""/>
              <a:tabLst>
                <a:tab pos="240665" algn="l"/>
                <a:tab pos="241300" algn="l"/>
              </a:tabLst>
            </a:pPr>
            <a:r>
              <a:rPr sz="1600" spc="-15" dirty="0">
                <a:solidFill>
                  <a:srgbClr val="00AF50"/>
                </a:solidFill>
                <a:latin typeface="Calibri"/>
                <a:cs typeface="Calibri"/>
              </a:rPr>
              <a:t>ROW </a:t>
            </a:r>
            <a:r>
              <a:rPr sz="1600" spc="-10" dirty="0">
                <a:latin typeface="Calibri"/>
                <a:cs typeface="Calibri"/>
              </a:rPr>
              <a:t>provided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Menger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Springs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arterial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7048" y="3547998"/>
            <a:ext cx="5010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62500"/>
              <a:buFont typeface="Symbol"/>
              <a:buChar char="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would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Calibri"/>
                <a:cs typeface="Calibri"/>
              </a:rPr>
              <a:t>ROW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make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840" y="5915025"/>
            <a:ext cx="2314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Regent </a:t>
            </a:r>
            <a:r>
              <a:rPr sz="1600" spc="-10" dirty="0">
                <a:latin typeface="Calibri"/>
                <a:cs typeface="Calibri"/>
              </a:rPr>
              <a:t>Blvd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Typical</a:t>
            </a:r>
            <a:r>
              <a:rPr sz="1600" spc="-10" dirty="0">
                <a:latin typeface="Calibri"/>
                <a:cs typeface="Calibri"/>
              </a:rPr>
              <a:t> Section: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2795" y="301752"/>
            <a:ext cx="9499600" cy="5835650"/>
            <a:chOff x="272795" y="301752"/>
            <a:chExt cx="9499600" cy="58356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301752"/>
              <a:ext cx="9499092" cy="58353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10" y="497331"/>
              <a:ext cx="8922893" cy="525957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42945" y="2835910"/>
            <a:ext cx="1524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MENGER</a:t>
            </a:r>
            <a:r>
              <a:rPr sz="1600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SPRINGS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1134" y="1945893"/>
            <a:ext cx="472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600" dirty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39722" y="3309348"/>
            <a:ext cx="7368540" cy="476884"/>
            <a:chOff x="1339722" y="3309348"/>
            <a:chExt cx="7368540" cy="476884"/>
          </a:xfrm>
        </p:grpSpPr>
        <p:sp>
          <p:nvSpPr>
            <p:cNvPr id="15" name="object 15"/>
            <p:cNvSpPr/>
            <p:nvPr/>
          </p:nvSpPr>
          <p:spPr>
            <a:xfrm>
              <a:off x="6133719" y="3521074"/>
              <a:ext cx="2536825" cy="227329"/>
            </a:xfrm>
            <a:custGeom>
              <a:avLst/>
              <a:gdLst/>
              <a:ahLst/>
              <a:cxnLst/>
              <a:rect l="l" t="t" r="r" b="b"/>
              <a:pathLst>
                <a:path w="2536825" h="227329">
                  <a:moveTo>
                    <a:pt x="0" y="226949"/>
                  </a:moveTo>
                  <a:lnTo>
                    <a:pt x="2536444" y="0"/>
                  </a:lnTo>
                </a:path>
              </a:pathLst>
            </a:custGeom>
            <a:ln w="761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543" y="3309348"/>
              <a:ext cx="1105554" cy="2188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39723" y="3477589"/>
              <a:ext cx="3159760" cy="138430"/>
            </a:xfrm>
            <a:custGeom>
              <a:avLst/>
              <a:gdLst/>
              <a:ahLst/>
              <a:cxnLst/>
              <a:rect l="l" t="t" r="r" b="b"/>
              <a:pathLst>
                <a:path w="3159760" h="138429">
                  <a:moveTo>
                    <a:pt x="3159252" y="0"/>
                  </a:moveTo>
                  <a:lnTo>
                    <a:pt x="0" y="0"/>
                  </a:lnTo>
                  <a:lnTo>
                    <a:pt x="0" y="54279"/>
                  </a:lnTo>
                  <a:lnTo>
                    <a:pt x="0" y="83553"/>
                  </a:lnTo>
                  <a:lnTo>
                    <a:pt x="0" y="137845"/>
                  </a:lnTo>
                  <a:lnTo>
                    <a:pt x="3159252" y="137845"/>
                  </a:lnTo>
                  <a:lnTo>
                    <a:pt x="3159252" y="83553"/>
                  </a:lnTo>
                  <a:lnTo>
                    <a:pt x="3159252" y="54279"/>
                  </a:lnTo>
                  <a:lnTo>
                    <a:pt x="315925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5262" y="3968622"/>
            <a:ext cx="228600" cy="14922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UPPER</a:t>
            </a:r>
            <a:r>
              <a:rPr sz="1600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BALCONES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2336" y="3499136"/>
            <a:ext cx="10224770" cy="5607050"/>
            <a:chOff x="402336" y="3499136"/>
            <a:chExt cx="10224770" cy="560705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6479" y="4575124"/>
              <a:ext cx="384555" cy="9956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6" y="6173723"/>
              <a:ext cx="10224516" cy="29321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759" y="6260782"/>
              <a:ext cx="9982200" cy="26898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8759" y="6260782"/>
              <a:ext cx="9982200" cy="2689860"/>
            </a:xfrm>
            <a:custGeom>
              <a:avLst/>
              <a:gdLst/>
              <a:ahLst/>
              <a:cxnLst/>
              <a:rect l="l" t="t" r="r" b="b"/>
              <a:pathLst>
                <a:path w="9982200" h="2689859">
                  <a:moveTo>
                    <a:pt x="0" y="2689860"/>
                  </a:moveTo>
                  <a:lnTo>
                    <a:pt x="9982200" y="2689860"/>
                  </a:lnTo>
                  <a:lnTo>
                    <a:pt x="9982200" y="0"/>
                  </a:lnTo>
                  <a:lnTo>
                    <a:pt x="0" y="0"/>
                  </a:lnTo>
                  <a:lnTo>
                    <a:pt x="0" y="268986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61509" y="3537236"/>
              <a:ext cx="1668780" cy="208279"/>
            </a:xfrm>
            <a:custGeom>
              <a:avLst/>
              <a:gdLst/>
              <a:ahLst/>
              <a:cxnLst/>
              <a:rect l="l" t="t" r="r" b="b"/>
              <a:pathLst>
                <a:path w="1668779" h="208279">
                  <a:moveTo>
                    <a:pt x="0" y="4158"/>
                  </a:moveTo>
                  <a:lnTo>
                    <a:pt x="45085" y="2889"/>
                  </a:lnTo>
                  <a:lnTo>
                    <a:pt x="90401" y="1731"/>
                  </a:lnTo>
                  <a:lnTo>
                    <a:pt x="136174" y="792"/>
                  </a:lnTo>
                  <a:lnTo>
                    <a:pt x="182628" y="179"/>
                  </a:lnTo>
                  <a:lnTo>
                    <a:pt x="229989" y="0"/>
                  </a:lnTo>
                  <a:lnTo>
                    <a:pt x="278485" y="360"/>
                  </a:lnTo>
                  <a:lnTo>
                    <a:pt x="328339" y="1368"/>
                  </a:lnTo>
                  <a:lnTo>
                    <a:pt x="379779" y="3131"/>
                  </a:lnTo>
                  <a:lnTo>
                    <a:pt x="433029" y="5756"/>
                  </a:lnTo>
                  <a:lnTo>
                    <a:pt x="488316" y="9350"/>
                  </a:lnTo>
                  <a:lnTo>
                    <a:pt x="545865" y="14020"/>
                  </a:lnTo>
                  <a:lnTo>
                    <a:pt x="605903" y="19874"/>
                  </a:lnTo>
                  <a:lnTo>
                    <a:pt x="668654" y="27018"/>
                  </a:lnTo>
                  <a:lnTo>
                    <a:pt x="710985" y="32397"/>
                  </a:lnTo>
                  <a:lnTo>
                    <a:pt x="754495" y="38340"/>
                  </a:lnTo>
                  <a:lnTo>
                    <a:pt x="799123" y="44818"/>
                  </a:lnTo>
                  <a:lnTo>
                    <a:pt x="844808" y="51801"/>
                  </a:lnTo>
                  <a:lnTo>
                    <a:pt x="891486" y="59260"/>
                  </a:lnTo>
                  <a:lnTo>
                    <a:pt x="939096" y="67165"/>
                  </a:lnTo>
                  <a:lnTo>
                    <a:pt x="987577" y="75485"/>
                  </a:lnTo>
                  <a:lnTo>
                    <a:pt x="1036865" y="84192"/>
                  </a:lnTo>
                  <a:lnTo>
                    <a:pt x="1086899" y="93256"/>
                  </a:lnTo>
                  <a:lnTo>
                    <a:pt x="1137618" y="102647"/>
                  </a:lnTo>
                  <a:lnTo>
                    <a:pt x="1188958" y="112334"/>
                  </a:lnTo>
                  <a:lnTo>
                    <a:pt x="1240859" y="122289"/>
                  </a:lnTo>
                  <a:lnTo>
                    <a:pt x="1293257" y="132482"/>
                  </a:lnTo>
                  <a:lnTo>
                    <a:pt x="1346091" y="142883"/>
                  </a:lnTo>
                  <a:lnTo>
                    <a:pt x="1399299" y="153462"/>
                  </a:lnTo>
                  <a:lnTo>
                    <a:pt x="1452820" y="164190"/>
                  </a:lnTo>
                  <a:lnTo>
                    <a:pt x="1506590" y="175037"/>
                  </a:lnTo>
                  <a:lnTo>
                    <a:pt x="1560548" y="185973"/>
                  </a:lnTo>
                  <a:lnTo>
                    <a:pt x="1614632" y="196968"/>
                  </a:lnTo>
                  <a:lnTo>
                    <a:pt x="1668779" y="207993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8197" y="3569969"/>
              <a:ext cx="457834" cy="11430"/>
            </a:xfrm>
            <a:custGeom>
              <a:avLst/>
              <a:gdLst/>
              <a:ahLst/>
              <a:cxnLst/>
              <a:rect l="l" t="t" r="r" b="b"/>
              <a:pathLst>
                <a:path w="457834" h="11429">
                  <a:moveTo>
                    <a:pt x="0" y="0"/>
                  </a:moveTo>
                  <a:lnTo>
                    <a:pt x="457212" y="11429"/>
                  </a:lnTo>
                </a:path>
              </a:pathLst>
            </a:custGeom>
            <a:ln w="76200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2997" y="3611879"/>
              <a:ext cx="2564765" cy="960119"/>
            </a:xfrm>
            <a:custGeom>
              <a:avLst/>
              <a:gdLst/>
              <a:ahLst/>
              <a:cxnLst/>
              <a:rect l="l" t="t" r="r" b="b"/>
              <a:pathLst>
                <a:path w="2564765" h="960120">
                  <a:moveTo>
                    <a:pt x="636282" y="121920"/>
                  </a:moveTo>
                  <a:lnTo>
                    <a:pt x="636282" y="261620"/>
                  </a:lnTo>
                  <a:lnTo>
                    <a:pt x="0" y="0"/>
                  </a:lnTo>
                  <a:lnTo>
                    <a:pt x="636282" y="471170"/>
                  </a:lnTo>
                  <a:lnTo>
                    <a:pt x="636282" y="960120"/>
                  </a:lnTo>
                  <a:lnTo>
                    <a:pt x="957592" y="960120"/>
                  </a:lnTo>
                  <a:lnTo>
                    <a:pt x="1439557" y="960120"/>
                  </a:lnTo>
                  <a:lnTo>
                    <a:pt x="2564142" y="960120"/>
                  </a:lnTo>
                  <a:lnTo>
                    <a:pt x="2564142" y="471170"/>
                  </a:lnTo>
                  <a:lnTo>
                    <a:pt x="2564142" y="261620"/>
                  </a:lnTo>
                  <a:lnTo>
                    <a:pt x="2564142" y="121920"/>
                  </a:lnTo>
                  <a:lnTo>
                    <a:pt x="1439557" y="121920"/>
                  </a:lnTo>
                  <a:lnTo>
                    <a:pt x="957592" y="121920"/>
                  </a:lnTo>
                  <a:lnTo>
                    <a:pt x="636282" y="1219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95601" y="3765930"/>
            <a:ext cx="1691005" cy="69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ROW</a:t>
            </a:r>
            <a:r>
              <a:rPr sz="1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65320" y="2674620"/>
            <a:ext cx="1821180" cy="777240"/>
          </a:xfrm>
          <a:custGeom>
            <a:avLst/>
            <a:gdLst/>
            <a:ahLst/>
            <a:cxnLst/>
            <a:rect l="l" t="t" r="r" b="b"/>
            <a:pathLst>
              <a:path w="1821179" h="777239">
                <a:moveTo>
                  <a:pt x="0" y="0"/>
                </a:moveTo>
                <a:lnTo>
                  <a:pt x="0" y="346709"/>
                </a:lnTo>
                <a:lnTo>
                  <a:pt x="0" y="495300"/>
                </a:lnTo>
                <a:lnTo>
                  <a:pt x="0" y="594359"/>
                </a:lnTo>
                <a:lnTo>
                  <a:pt x="303529" y="594359"/>
                </a:lnTo>
                <a:lnTo>
                  <a:pt x="171450" y="777239"/>
                </a:lnTo>
                <a:lnTo>
                  <a:pt x="758825" y="594359"/>
                </a:lnTo>
                <a:lnTo>
                  <a:pt x="1821179" y="594359"/>
                </a:lnTo>
                <a:lnTo>
                  <a:pt x="1821179" y="495300"/>
                </a:lnTo>
                <a:lnTo>
                  <a:pt x="1821179" y="346709"/>
                </a:lnTo>
                <a:lnTo>
                  <a:pt x="1821179" y="0"/>
                </a:lnTo>
                <a:lnTo>
                  <a:pt x="758825" y="0"/>
                </a:lnTo>
                <a:lnTo>
                  <a:pt x="303529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01641" y="2706369"/>
            <a:ext cx="160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316" y="8731707"/>
            <a:ext cx="14457680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380"/>
              </a:lnSpc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Transportation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8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01641" y="2966669"/>
            <a:ext cx="16916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62" y="9060180"/>
            <a:ext cx="14570710" cy="481965"/>
          </a:xfrm>
          <a:custGeom>
            <a:avLst/>
            <a:gdLst/>
            <a:ahLst/>
            <a:cxnLst/>
            <a:rect l="l" t="t" r="r" b="b"/>
            <a:pathLst>
              <a:path w="14570710" h="481965">
                <a:moveTo>
                  <a:pt x="14570202" y="0"/>
                </a:moveTo>
                <a:lnTo>
                  <a:pt x="0" y="0"/>
                </a:lnTo>
                <a:lnTo>
                  <a:pt x="0" y="481634"/>
                </a:lnTo>
                <a:lnTo>
                  <a:pt x="14570202" y="481634"/>
                </a:lnTo>
                <a:lnTo>
                  <a:pt x="14570202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CORLEY</a:t>
            </a:r>
            <a:r>
              <a:rPr spc="-5" dirty="0"/>
              <a:t> </a:t>
            </a:r>
            <a:r>
              <a:rPr spc="-30" dirty="0"/>
              <a:t>FARMS</a:t>
            </a:r>
            <a:r>
              <a:rPr spc="-10" dirty="0"/>
              <a:t> </a:t>
            </a:r>
            <a:r>
              <a:rPr spc="-15" dirty="0"/>
              <a:t>ROAD</a:t>
            </a:r>
            <a:r>
              <a:rPr spc="-5" dirty="0"/>
              <a:t> </a:t>
            </a:r>
            <a:r>
              <a:rPr spc="-10" dirty="0"/>
              <a:t>CONNECTION </a:t>
            </a:r>
            <a:r>
              <a:rPr spc="-30" dirty="0"/>
              <a:t>TO</a:t>
            </a:r>
            <a:r>
              <a:rPr spc="-5" dirty="0"/>
              <a:t> UPPER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7529" y="748944"/>
            <a:ext cx="5217795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BALCONES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RD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6FC0"/>
                </a:solidFill>
                <a:latin typeface="Calibri"/>
                <a:cs typeface="Calibri"/>
              </a:rPr>
              <a:t>VALERIE</a:t>
            </a:r>
            <a:r>
              <a:rPr sz="2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LANE </a:t>
            </a:r>
            <a:r>
              <a:rPr sz="2200" spc="-15" dirty="0">
                <a:solidFill>
                  <a:srgbClr val="006FC0"/>
                </a:solidFill>
                <a:latin typeface="Calibri"/>
                <a:cs typeface="Calibri"/>
              </a:rPr>
              <a:t>ROAD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Calibri"/>
                <a:cs typeface="Calibri"/>
              </a:rPr>
              <a:t>SHARED </a:t>
            </a:r>
            <a:r>
              <a:rPr sz="2200" spc="-48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Calibri"/>
                <a:cs typeface="Calibri"/>
              </a:rPr>
              <a:t>USE </a:t>
            </a:r>
            <a:r>
              <a:rPr sz="2200" spc="-90" dirty="0">
                <a:solidFill>
                  <a:srgbClr val="006FC0"/>
                </a:solidFill>
                <a:latin typeface="Calibri"/>
                <a:cs typeface="Calibri"/>
              </a:rPr>
              <a:t>PATH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8008" y="1686203"/>
            <a:ext cx="3105785" cy="11398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SW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Quadrant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35" dirty="0">
                <a:latin typeface="Calibri"/>
                <a:cs typeface="Calibri"/>
              </a:rPr>
              <a:t>Two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Projects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-5" dirty="0">
                <a:latin typeface="Calibri"/>
                <a:cs typeface="Calibri"/>
              </a:rPr>
              <a:t> 1: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Corely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Road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Connection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8008" y="2875744"/>
            <a:ext cx="4851400" cy="2618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8500" marR="61594" indent="-228600">
              <a:lnSpc>
                <a:spcPct val="121000"/>
              </a:lnSpc>
              <a:spcBef>
                <a:spcPts val="110"/>
              </a:spcBef>
              <a:buSzPct val="62500"/>
              <a:buFont typeface="Symbol"/>
              <a:buChar char="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City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Boerne </a:t>
            </a:r>
            <a:r>
              <a:rPr sz="1600" spc="-10" dirty="0">
                <a:latin typeface="Calibri"/>
                <a:cs typeface="Calibri"/>
              </a:rPr>
              <a:t>development</a:t>
            </a:r>
            <a:r>
              <a:rPr sz="1600" spc="-5" dirty="0">
                <a:latin typeface="Calibri"/>
                <a:cs typeface="Calibri"/>
              </a:rPr>
              <a:t> agreement calls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east/west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collector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Scenic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Loop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 Upper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Balcones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Rd.</a:t>
            </a:r>
            <a:endParaRPr sz="1600">
              <a:latin typeface="Calibri"/>
              <a:cs typeface="Calibri"/>
            </a:endParaRPr>
          </a:p>
          <a:p>
            <a:pPr marL="241300" marR="149860" indent="-228600">
              <a:lnSpc>
                <a:spcPct val="121200"/>
              </a:lnSpc>
              <a:spcBef>
                <a:spcPts val="600"/>
              </a:spcBef>
              <a:buSzPct val="62500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alibri"/>
                <a:cs typeface="Calibri"/>
              </a:rPr>
              <a:t>Project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2: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Shared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Use </a:t>
            </a:r>
            <a:r>
              <a:rPr sz="1600" spc="-15" dirty="0">
                <a:latin typeface="Calibri"/>
                <a:cs typeface="Calibri"/>
              </a:rPr>
              <a:t>Path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(SUP) </a:t>
            </a:r>
            <a:r>
              <a:rPr sz="1600" spc="-10" dirty="0">
                <a:latin typeface="Calibri"/>
                <a:cs typeface="Calibri"/>
              </a:rPr>
              <a:t>from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Kendall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Estates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Valerie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Lane</a:t>
            </a:r>
            <a:r>
              <a:rPr sz="1600" spc="-5" dirty="0">
                <a:latin typeface="Calibri"/>
                <a:cs typeface="Calibri"/>
              </a:rPr>
              <a:t> thru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Biedenharn </a:t>
            </a:r>
            <a:r>
              <a:rPr sz="1600" spc="-10" dirty="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  <a:p>
            <a:pPr marL="698500" marR="5080" lvl="1" indent="-228600">
              <a:lnSpc>
                <a:spcPct val="121200"/>
              </a:lnSpc>
              <a:spcBef>
                <a:spcPts val="590"/>
              </a:spcBef>
              <a:buSzPct val="62500"/>
              <a:buFont typeface="Symbol"/>
              <a:buChar char=""/>
              <a:tabLst>
                <a:tab pos="697865" algn="l"/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Pedestrians,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primarily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students,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would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have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access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Scenic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Loop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 if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was</a:t>
            </a:r>
            <a:r>
              <a:rPr sz="1600" spc="-5" dirty="0">
                <a:latin typeface="Calibri"/>
                <a:cs typeface="Calibri"/>
              </a:rPr>
              <a:t> made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10"/>
              </a:spcBef>
              <a:buSzPct val="62500"/>
              <a:buFont typeface="Symbol"/>
              <a:buChar char=""/>
              <a:tabLst>
                <a:tab pos="697865" algn="l"/>
                <a:tab pos="698500" algn="l"/>
              </a:tabLst>
            </a:pPr>
            <a:r>
              <a:rPr sz="1600" spc="-20" dirty="0">
                <a:latin typeface="Calibri"/>
                <a:cs typeface="Calibri"/>
              </a:rPr>
              <a:t>Safe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Path</a:t>
            </a:r>
            <a:r>
              <a:rPr sz="1600" spc="-5" dirty="0">
                <a:latin typeface="Calibri"/>
                <a:cs typeface="Calibri"/>
              </a:rPr>
              <a:t> to </a:t>
            </a:r>
            <a:r>
              <a:rPr sz="1600" spc="-10" dirty="0">
                <a:latin typeface="Calibri"/>
                <a:cs typeface="Calibri"/>
              </a:rPr>
              <a:t>School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funding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available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3808" y="5520309"/>
            <a:ext cx="95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this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project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840" y="5915025"/>
            <a:ext cx="2798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Corley</a:t>
            </a:r>
            <a:r>
              <a:rPr sz="1600" spc="-5" dirty="0">
                <a:latin typeface="Calibri"/>
                <a:cs typeface="Calibri"/>
              </a:rPr>
              <a:t> Rd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Existing </a:t>
            </a:r>
            <a:r>
              <a:rPr sz="1600" spc="-15" dirty="0">
                <a:latin typeface="Calibri"/>
                <a:cs typeface="Calibri"/>
              </a:rPr>
              <a:t>Typical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Section: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35634" y="5614796"/>
            <a:ext cx="84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DR</a:t>
            </a:r>
            <a:r>
              <a:rPr sz="2400" dirty="0">
                <a:solidFill>
                  <a:srgbClr val="C0C0C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C0C0C0"/>
                </a:solidFill>
                <a:latin typeface="Calibri"/>
                <a:cs typeface="Calibri"/>
              </a:rPr>
              <a:t>FT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0604" y="277368"/>
            <a:ext cx="9758680" cy="5880100"/>
            <a:chOff x="260604" y="277368"/>
            <a:chExt cx="9758680" cy="58801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277368"/>
              <a:ext cx="9758172" cy="58795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247" y="472947"/>
              <a:ext cx="9182100" cy="530352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233917" y="918463"/>
            <a:ext cx="228600" cy="14001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SCENIC</a:t>
            </a:r>
            <a:r>
              <a:rPr sz="16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LOOP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3859" y="1571371"/>
            <a:ext cx="7790180" cy="7545705"/>
            <a:chOff x="403859" y="1571371"/>
            <a:chExt cx="7790180" cy="7545705"/>
          </a:xfrm>
        </p:grpSpPr>
        <p:sp>
          <p:nvSpPr>
            <p:cNvPr id="15" name="object 15"/>
            <p:cNvSpPr/>
            <p:nvPr/>
          </p:nvSpPr>
          <p:spPr>
            <a:xfrm>
              <a:off x="1227302" y="1609471"/>
              <a:ext cx="4247515" cy="1905"/>
            </a:xfrm>
            <a:custGeom>
              <a:avLst/>
              <a:gdLst/>
              <a:ahLst/>
              <a:cxnLst/>
              <a:rect l="l" t="t" r="r" b="b"/>
              <a:pathLst>
                <a:path w="4247515" h="1905">
                  <a:moveTo>
                    <a:pt x="0" y="0"/>
                  </a:moveTo>
                  <a:lnTo>
                    <a:pt x="4247032" y="1904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74738" y="1825625"/>
              <a:ext cx="1481455" cy="116839"/>
            </a:xfrm>
            <a:custGeom>
              <a:avLst/>
              <a:gdLst/>
              <a:ahLst/>
              <a:cxnLst/>
              <a:rect l="l" t="t" r="r" b="b"/>
              <a:pathLst>
                <a:path w="1481454" h="116839">
                  <a:moveTo>
                    <a:pt x="0" y="116458"/>
                  </a:moveTo>
                  <a:lnTo>
                    <a:pt x="1481074" y="0"/>
                  </a:lnTo>
                </a:path>
              </a:pathLst>
            </a:custGeom>
            <a:ln w="762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208" y="4773244"/>
              <a:ext cx="384556" cy="9956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59" y="6140196"/>
              <a:ext cx="5705856" cy="29763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020" y="6226683"/>
              <a:ext cx="5463540" cy="273443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1020" y="6226683"/>
              <a:ext cx="5463540" cy="2734945"/>
            </a:xfrm>
            <a:custGeom>
              <a:avLst/>
              <a:gdLst/>
              <a:ahLst/>
              <a:cxnLst/>
              <a:rect l="l" t="t" r="r" b="b"/>
              <a:pathLst>
                <a:path w="5463540" h="2734945">
                  <a:moveTo>
                    <a:pt x="0" y="2734437"/>
                  </a:moveTo>
                  <a:lnTo>
                    <a:pt x="5463540" y="2734437"/>
                  </a:lnTo>
                  <a:lnTo>
                    <a:pt x="5463540" y="0"/>
                  </a:lnTo>
                  <a:lnTo>
                    <a:pt x="0" y="0"/>
                  </a:lnTo>
                  <a:lnTo>
                    <a:pt x="0" y="2734437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0838" y="610615"/>
            <a:ext cx="228600" cy="18211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UPPER</a:t>
            </a:r>
            <a:r>
              <a:rPr sz="1600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</a:rPr>
              <a:t>BALCONES</a:t>
            </a:r>
            <a:r>
              <a:rPr sz="1600" spc="3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3578" y="5927217"/>
            <a:ext cx="2955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Corley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Rd </a:t>
            </a:r>
            <a:r>
              <a:rPr sz="1600" spc="-10" dirty="0">
                <a:latin typeface="Calibri"/>
                <a:cs typeface="Calibri"/>
              </a:rPr>
              <a:t>Proposed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Typical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Section: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63540" y="1619250"/>
            <a:ext cx="1223010" cy="327660"/>
          </a:xfrm>
          <a:custGeom>
            <a:avLst/>
            <a:gdLst/>
            <a:ahLst/>
            <a:cxnLst/>
            <a:rect l="l" t="t" r="r" b="b"/>
            <a:pathLst>
              <a:path w="1223009" h="327660">
                <a:moveTo>
                  <a:pt x="1223010" y="327659"/>
                </a:moveTo>
                <a:lnTo>
                  <a:pt x="1170273" y="326769"/>
                </a:lnTo>
                <a:lnTo>
                  <a:pt x="1117616" y="325733"/>
                </a:lnTo>
                <a:lnTo>
                  <a:pt x="1065109" y="324405"/>
                </a:lnTo>
                <a:lnTo>
                  <a:pt x="1012825" y="322639"/>
                </a:lnTo>
                <a:lnTo>
                  <a:pt x="960835" y="320289"/>
                </a:lnTo>
                <a:lnTo>
                  <a:pt x="909213" y="317208"/>
                </a:lnTo>
                <a:lnTo>
                  <a:pt x="858029" y="313252"/>
                </a:lnTo>
                <a:lnTo>
                  <a:pt x="807357" y="308275"/>
                </a:lnTo>
                <a:lnTo>
                  <a:pt x="757268" y="302129"/>
                </a:lnTo>
                <a:lnTo>
                  <a:pt x="707835" y="294669"/>
                </a:lnTo>
                <a:lnTo>
                  <a:pt x="659130" y="285750"/>
                </a:lnTo>
                <a:lnTo>
                  <a:pt x="605069" y="273594"/>
                </a:lnTo>
                <a:lnTo>
                  <a:pt x="549737" y="258836"/>
                </a:lnTo>
                <a:lnTo>
                  <a:pt x="493955" y="242035"/>
                </a:lnTo>
                <a:lnTo>
                  <a:pt x="438546" y="223753"/>
                </a:lnTo>
                <a:lnTo>
                  <a:pt x="384333" y="204549"/>
                </a:lnTo>
                <a:lnTo>
                  <a:pt x="332140" y="184983"/>
                </a:lnTo>
                <a:lnTo>
                  <a:pt x="282789" y="165614"/>
                </a:lnTo>
                <a:lnTo>
                  <a:pt x="237103" y="147005"/>
                </a:lnTo>
                <a:lnTo>
                  <a:pt x="195906" y="129713"/>
                </a:lnTo>
                <a:lnTo>
                  <a:pt x="160020" y="114300"/>
                </a:lnTo>
                <a:lnTo>
                  <a:pt x="92190" y="81045"/>
                </a:lnTo>
                <a:lnTo>
                  <a:pt x="48196" y="51815"/>
                </a:lnTo>
                <a:lnTo>
                  <a:pt x="20109" y="25253"/>
                </a:lnTo>
                <a:lnTo>
                  <a:pt x="0" y="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71036" y="1576068"/>
            <a:ext cx="2370195" cy="640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0">
              <a:lnSpc>
                <a:spcPct val="132500"/>
              </a:lnSpc>
              <a:spcBef>
                <a:spcPts val="100"/>
              </a:spcBef>
            </a:pP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CORLEY</a:t>
            </a:r>
            <a:r>
              <a:rPr sz="16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Calibri"/>
                <a:cs typeface="Calibri"/>
              </a:rPr>
              <a:t>FARMS</a:t>
            </a:r>
            <a:r>
              <a:rPr sz="1600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Calibri"/>
                <a:cs typeface="Calibri"/>
              </a:rPr>
              <a:t>RD </a:t>
            </a:r>
            <a:r>
              <a:rPr sz="1600" spc="-3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PROPOSED</a:t>
            </a:r>
            <a:r>
              <a:rPr lang="en-US" sz="1600" spc="-10" dirty="0">
                <a:solidFill>
                  <a:srgbClr val="FFC000"/>
                </a:solidFill>
                <a:latin typeface="Calibri"/>
                <a:cs typeface="Calibri"/>
              </a:rPr>
              <a:t> 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SCHOOL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52292" y="638429"/>
            <a:ext cx="1821180" cy="916305"/>
          </a:xfrm>
          <a:custGeom>
            <a:avLst/>
            <a:gdLst/>
            <a:ahLst/>
            <a:cxnLst/>
            <a:rect l="l" t="t" r="r" b="b"/>
            <a:pathLst>
              <a:path w="1821179" h="916305">
                <a:moveTo>
                  <a:pt x="0" y="0"/>
                </a:moveTo>
                <a:lnTo>
                  <a:pt x="0" y="346710"/>
                </a:lnTo>
                <a:lnTo>
                  <a:pt x="0" y="495300"/>
                </a:lnTo>
                <a:lnTo>
                  <a:pt x="0" y="594360"/>
                </a:lnTo>
                <a:lnTo>
                  <a:pt x="1062355" y="594360"/>
                </a:lnTo>
                <a:lnTo>
                  <a:pt x="1567815" y="916304"/>
                </a:lnTo>
                <a:lnTo>
                  <a:pt x="1517649" y="594360"/>
                </a:lnTo>
                <a:lnTo>
                  <a:pt x="1821180" y="594360"/>
                </a:lnTo>
                <a:lnTo>
                  <a:pt x="1821180" y="495300"/>
                </a:lnTo>
                <a:lnTo>
                  <a:pt x="1821180" y="346710"/>
                </a:lnTo>
                <a:lnTo>
                  <a:pt x="1821180" y="0"/>
                </a:lnTo>
                <a:lnTo>
                  <a:pt x="1517649" y="0"/>
                </a:lnTo>
                <a:lnTo>
                  <a:pt x="1062355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87726" y="670051"/>
            <a:ext cx="160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ALIGNEMENT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87726" y="930910"/>
            <a:ext cx="1691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ILLUSTRATION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28588" y="6141720"/>
            <a:ext cx="8853170" cy="3001010"/>
            <a:chOff x="6228588" y="6141720"/>
            <a:chExt cx="8853170" cy="300101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8588" y="6141720"/>
              <a:ext cx="8852916" cy="30007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329" y="6228676"/>
              <a:ext cx="8610219" cy="275844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15329" y="6228676"/>
              <a:ext cx="8610600" cy="2758440"/>
            </a:xfrm>
            <a:custGeom>
              <a:avLst/>
              <a:gdLst/>
              <a:ahLst/>
              <a:cxnLst/>
              <a:rect l="l" t="t" r="r" b="b"/>
              <a:pathLst>
                <a:path w="8610600" h="2758440">
                  <a:moveTo>
                    <a:pt x="0" y="2758440"/>
                  </a:moveTo>
                  <a:lnTo>
                    <a:pt x="8610219" y="2758440"/>
                  </a:lnTo>
                  <a:lnTo>
                    <a:pt x="8610219" y="0"/>
                  </a:lnTo>
                  <a:lnTo>
                    <a:pt x="0" y="0"/>
                  </a:lnTo>
                  <a:lnTo>
                    <a:pt x="0" y="275844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96316" y="9020029"/>
            <a:ext cx="14326869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Kendall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County,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Boerne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&amp;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Fair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Oaks</a:t>
            </a:r>
            <a:r>
              <a:rPr sz="36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Transportation</a:t>
            </a:r>
            <a:r>
              <a:rPr sz="36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36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  <a:hlinkClick r:id="rId9"/>
              </a:rPr>
              <a:t>Committee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1354</Words>
  <Application>Microsoft Office PowerPoint</Application>
  <PresentationFormat>Custom</PresentationFormat>
  <Paragraphs>245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Regent Blvd Connection</vt:lpstr>
      <vt:lpstr>CORLEY FARMS ROAD CONNECTION TO UPPER</vt:lpstr>
      <vt:lpstr>PowerPoint Presentation</vt:lpstr>
      <vt:lpstr>Regent Park/Biedenharn Connection to South Main</vt:lpstr>
      <vt:lpstr>PowerPoint Presentation</vt:lpstr>
      <vt:lpstr>SPENCER RANCH ROAD CONNECTION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Sharma</dc:creator>
  <cp:lastModifiedBy>Steve Sharma</cp:lastModifiedBy>
  <cp:revision>6</cp:revision>
  <dcterms:created xsi:type="dcterms:W3CDTF">2021-08-16T21:47:01Z</dcterms:created>
  <dcterms:modified xsi:type="dcterms:W3CDTF">2021-08-16T22:15:36Z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2021-08-16T00:00:00Z</vt:filetime>
  </property>
  <property fmtid="{D5CDD505-2E9C-101B-9397-08002B2CF9AE}" pid="3" name="Creator">
    <vt:lpwstr>Microsoft® Publisher for Microsoft 365</vt:lpwstr>
  </property>
  <property fmtid="{D5CDD505-2E9C-101B-9397-08002B2CF9AE}" pid="4" name="LastSaved">
    <vt:filetime>2021-08-16T00:00:00Z</vt:filetime>
  </property>
</Properties>
</file>