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7" r:id="rId3"/>
    <p:sldId id="335" r:id="rId4"/>
    <p:sldId id="311" r:id="rId5"/>
    <p:sldId id="334" r:id="rId6"/>
    <p:sldId id="333" r:id="rId7"/>
    <p:sldId id="337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8" r:id="rId24"/>
    <p:sldId id="329" r:id="rId25"/>
    <p:sldId id="330" r:id="rId26"/>
    <p:sldId id="331" r:id="rId27"/>
    <p:sldId id="332" r:id="rId28"/>
    <p:sldId id="278" r:id="rId29"/>
    <p:sldId id="944" r:id="rId30"/>
    <p:sldId id="945" r:id="rId31"/>
    <p:sldId id="947" r:id="rId32"/>
    <p:sldId id="946" r:id="rId33"/>
    <p:sldId id="336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200950640738904E-2"/>
          <c:y val="8.0026156573984222E-2"/>
          <c:w val="0.90792408956692916"/>
          <c:h val="0.7932677907684675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Growth of Boerne ISD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1,000-3 Schools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05-4876-A7B3-994E07CAC28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1,676-4 Schools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05-4876-A7B3-994E07CAC28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2,912-4 Schools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05-4876-A7B3-994E07CAC28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3,953-5 Schools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B05-4876-A7B3-994E07CAC28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5,010-7 Schools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05-4876-A7B3-994E07CAC28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6,753-9 Schools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B05-4876-A7B3-994E07CAC28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9,600-12 Schools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B05-4876-A7B3-994E07CAC28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14,126-15 Schools?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B05-4876-A7B3-994E07CAC2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1966</c:v>
                </c:pt>
                <c:pt idx="1">
                  <c:v>1976</c:v>
                </c:pt>
                <c:pt idx="2">
                  <c:v>1991</c:v>
                </c:pt>
                <c:pt idx="3">
                  <c:v>1995</c:v>
                </c:pt>
                <c:pt idx="4">
                  <c:v>2001</c:v>
                </c:pt>
                <c:pt idx="5">
                  <c:v>2011</c:v>
                </c:pt>
                <c:pt idx="6">
                  <c:v>2019</c:v>
                </c:pt>
                <c:pt idx="7">
                  <c:v>2028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1000</c:v>
                </c:pt>
                <c:pt idx="1">
                  <c:v>1676</c:v>
                </c:pt>
                <c:pt idx="2">
                  <c:v>2912</c:v>
                </c:pt>
                <c:pt idx="3">
                  <c:v>3953</c:v>
                </c:pt>
                <c:pt idx="4">
                  <c:v>5010</c:v>
                </c:pt>
                <c:pt idx="5">
                  <c:v>6753</c:v>
                </c:pt>
                <c:pt idx="6">
                  <c:v>9600</c:v>
                </c:pt>
                <c:pt idx="7">
                  <c:v>14126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05-4876-A7B3-994E07CAC28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58835328"/>
        <c:axId val="558835000"/>
      </c:lineChart>
      <c:catAx>
        <c:axId val="55883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835000"/>
        <c:crosses val="autoZero"/>
        <c:auto val="1"/>
        <c:lblAlgn val="ctr"/>
        <c:lblOffset val="100"/>
        <c:noMultiLvlLbl val="0"/>
      </c:catAx>
      <c:valAx>
        <c:axId val="558835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835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Sheet1!$A$1:$A$9</c:f>
              <c:strCache>
                <c:ptCount val="9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  <c:pt idx="4">
                  <c:v>2014-15</c:v>
                </c:pt>
                <c:pt idx="5">
                  <c:v>2015-16</c:v>
                </c:pt>
                <c:pt idx="6">
                  <c:v>2016-17</c:v>
                </c:pt>
                <c:pt idx="7">
                  <c:v>2017-18</c:v>
                </c:pt>
                <c:pt idx="8">
                  <c:v>2018-19</c:v>
                </c:pt>
              </c:strCache>
            </c:strRef>
          </c:cat>
          <c:val>
            <c:numRef>
              <c:f>Sheet1!$B$1:$B$9</c:f>
              <c:numCache>
                <c:formatCode>#,##0</c:formatCode>
                <c:ptCount val="9"/>
                <c:pt idx="0">
                  <c:v>759344</c:v>
                </c:pt>
                <c:pt idx="1">
                  <c:v>797157</c:v>
                </c:pt>
                <c:pt idx="2">
                  <c:v>858368</c:v>
                </c:pt>
                <c:pt idx="3">
                  <c:v>771747</c:v>
                </c:pt>
                <c:pt idx="4">
                  <c:v>839805</c:v>
                </c:pt>
                <c:pt idx="5">
                  <c:v>869367</c:v>
                </c:pt>
                <c:pt idx="6">
                  <c:v>895516</c:v>
                </c:pt>
                <c:pt idx="7">
                  <c:v>965253</c:v>
                </c:pt>
                <c:pt idx="8">
                  <c:v>991805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B9-4D8B-BBB0-69846F0DB2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9799584"/>
        <c:axId val="269799912"/>
      </c:barChart>
      <c:catAx>
        <c:axId val="26979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9799912"/>
        <c:crosses val="autoZero"/>
        <c:auto val="0"/>
        <c:lblAlgn val="ctr"/>
        <c:lblOffset val="100"/>
        <c:tickMarkSkip val="1"/>
        <c:noMultiLvlLbl val="0"/>
      </c:catAx>
      <c:valAx>
        <c:axId val="269799912"/>
        <c:scaling>
          <c:orientation val="minMax"/>
          <c:min val="2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69799584"/>
        <c:crossesAt val="1"/>
        <c:crossBetween val="between"/>
        <c:majorUnit val="200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7294685990338344E-3"/>
                  <c:y val="-0.168181818181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A5-4C6C-99A2-985E360A2828}"/>
                </c:ext>
              </c:extLst>
            </c:dLbl>
            <c:dLbl>
              <c:idx val="1"/>
              <c:layout>
                <c:manualLayout>
                  <c:x val="7.7294685990337807E-3"/>
                  <c:y val="-0.197727272727272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A5-4C6C-99A2-985E360A2828}"/>
                </c:ext>
              </c:extLst>
            </c:dLbl>
            <c:dLbl>
              <c:idx val="2"/>
              <c:layout>
                <c:manualLayout>
                  <c:x val="1.1594202898550725E-2"/>
                  <c:y val="-0.197727272727272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A5-4C6C-99A2-985E360A2828}"/>
                </c:ext>
              </c:extLst>
            </c:dLbl>
            <c:dLbl>
              <c:idx val="3"/>
              <c:layout>
                <c:manualLayout>
                  <c:x val="7.7294685990338162E-3"/>
                  <c:y val="-0.20227272727272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A5-4C6C-99A2-985E360A2828}"/>
                </c:ext>
              </c:extLst>
            </c:dLbl>
            <c:dLbl>
              <c:idx val="4"/>
              <c:layout>
                <c:manualLayout>
                  <c:x val="5.7971014492752913E-3"/>
                  <c:y val="-0.229545454545454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A5-4C6C-99A2-985E360A2828}"/>
                </c:ext>
              </c:extLst>
            </c:dLbl>
            <c:dLbl>
              <c:idx val="5"/>
              <c:layout>
                <c:manualLayout>
                  <c:x val="7.729468599033746E-3"/>
                  <c:y val="-0.36363636363636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A5-4C6C-99A2-985E360A2828}"/>
                </c:ext>
              </c:extLst>
            </c:dLbl>
            <c:dLbl>
              <c:idx val="6"/>
              <c:layout>
                <c:manualLayout>
                  <c:x val="7.7294685990338162E-3"/>
                  <c:y val="-0.30681818181818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9A5-4C6C-99A2-985E360A2828}"/>
                </c:ext>
              </c:extLst>
            </c:dLbl>
            <c:dLbl>
              <c:idx val="7"/>
              <c:layout>
                <c:manualLayout>
                  <c:x val="1.1594202898550725E-2"/>
                  <c:y val="-0.368181818181818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A5-4C6C-99A2-985E360A2828}"/>
                </c:ext>
              </c:extLst>
            </c:dLbl>
            <c:dLbl>
              <c:idx val="8"/>
              <c:layout>
                <c:manualLayout>
                  <c:x val="1.3526570048309037E-2"/>
                  <c:y val="-0.422727272727272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9A5-4C6C-99A2-985E360A28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Sheet1!$A$3:$A$11</c:f>
              <c:strCache>
                <c:ptCount val="9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  <c:pt idx="4">
                  <c:v>2014-15</c:v>
                </c:pt>
                <c:pt idx="5">
                  <c:v>2015-16</c:v>
                </c:pt>
                <c:pt idx="6">
                  <c:v>2016-17</c:v>
                </c:pt>
                <c:pt idx="7">
                  <c:v>2017-18</c:v>
                </c:pt>
                <c:pt idx="8">
                  <c:v>2018-19</c:v>
                </c:pt>
              </c:strCache>
            </c:strRef>
          </c:cat>
          <c:val>
            <c:numRef>
              <c:f>Sheet1!$B$3:$B$11</c:f>
              <c:numCache>
                <c:formatCode>#,##0</c:formatCode>
                <c:ptCount val="9"/>
                <c:pt idx="0">
                  <c:v>2284</c:v>
                </c:pt>
                <c:pt idx="1">
                  <c:v>2889</c:v>
                </c:pt>
                <c:pt idx="2">
                  <c:v>2880</c:v>
                </c:pt>
                <c:pt idx="3">
                  <c:v>2809</c:v>
                </c:pt>
                <c:pt idx="4">
                  <c:v>3291</c:v>
                </c:pt>
                <c:pt idx="5">
                  <c:v>5711</c:v>
                </c:pt>
                <c:pt idx="6">
                  <c:v>4692</c:v>
                </c:pt>
                <c:pt idx="7">
                  <c:v>5698</c:v>
                </c:pt>
                <c:pt idx="8">
                  <c:v>6684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86-4ED8-B40D-06799EE17F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20898096"/>
        <c:axId val="520897440"/>
        <c:axId val="0"/>
      </c:bar3DChart>
      <c:catAx>
        <c:axId val="52089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0897440"/>
        <c:crosses val="autoZero"/>
        <c:auto val="1"/>
        <c:lblAlgn val="ctr"/>
        <c:lblOffset val="100"/>
        <c:noMultiLvlLbl val="0"/>
      </c:catAx>
      <c:valAx>
        <c:axId val="52089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089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n>
            <a:noFill/>
          </a:ln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Enrollment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  <c:pt idx="4">
                  <c:v>2014-15</c:v>
                </c:pt>
                <c:pt idx="5">
                  <c:v>2015-16</c:v>
                </c:pt>
                <c:pt idx="6">
                  <c:v>2016-17</c:v>
                </c:pt>
                <c:pt idx="7">
                  <c:v>2017-18</c:v>
                </c:pt>
                <c:pt idx="8">
                  <c:v>2018-19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6639</c:v>
                </c:pt>
                <c:pt idx="1">
                  <c:v>6753</c:v>
                </c:pt>
                <c:pt idx="2">
                  <c:v>7094</c:v>
                </c:pt>
                <c:pt idx="3">
                  <c:v>7229</c:v>
                </c:pt>
                <c:pt idx="4">
                  <c:v>7493</c:v>
                </c:pt>
                <c:pt idx="5">
                  <c:v>7902</c:v>
                </c:pt>
                <c:pt idx="6">
                  <c:v>8300</c:v>
                </c:pt>
                <c:pt idx="7">
                  <c:v>8688</c:v>
                </c:pt>
                <c:pt idx="8">
                  <c:v>9170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43-4F47-9081-923E422F31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587550032"/>
        <c:axId val="58754675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Riders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197086683303966E-17"/>
                  <c:y val="1.2254628166190975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CE-48E6-BF93-17090FD860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  <c:pt idx="4">
                  <c:v>2014-15</c:v>
                </c:pt>
                <c:pt idx="5">
                  <c:v>2015-16</c:v>
                </c:pt>
                <c:pt idx="6">
                  <c:v>2016-17</c:v>
                </c:pt>
                <c:pt idx="7">
                  <c:v>2017-18</c:v>
                </c:pt>
                <c:pt idx="8">
                  <c:v>2018-19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2284</c:v>
                </c:pt>
                <c:pt idx="1">
                  <c:v>2889</c:v>
                </c:pt>
                <c:pt idx="2">
                  <c:v>2880</c:v>
                </c:pt>
                <c:pt idx="3">
                  <c:v>2809</c:v>
                </c:pt>
                <c:pt idx="4">
                  <c:v>3291</c:v>
                </c:pt>
                <c:pt idx="5">
                  <c:v>5711</c:v>
                </c:pt>
                <c:pt idx="6">
                  <c:v>4692</c:v>
                </c:pt>
                <c:pt idx="7">
                  <c:v>5698</c:v>
                </c:pt>
                <c:pt idx="8">
                  <c:v>6684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43-4F47-9081-923E422F313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Percentage</c:v>
                </c:pt>
              </c:strCache>
            </c:strRef>
          </c:tx>
          <c:spPr>
            <a:ln w="28575" cap="rnd">
              <a:solidFill>
                <a:schemeClr val="accent1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Sheet1!$A$2:$A$10</c:f>
              <c:strCache>
                <c:ptCount val="9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  <c:pt idx="4">
                  <c:v>2014-15</c:v>
                </c:pt>
                <c:pt idx="5">
                  <c:v>2015-16</c:v>
                </c:pt>
                <c:pt idx="6">
                  <c:v>2016-17</c:v>
                </c:pt>
                <c:pt idx="7">
                  <c:v>2017-18</c:v>
                </c:pt>
                <c:pt idx="8">
                  <c:v>2018-19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0.34402771501732188</c:v>
                </c:pt>
                <c:pt idx="1">
                  <c:v>0.4278098622834296</c:v>
                </c:pt>
                <c:pt idx="2">
                  <c:v>0.40597688187200454</c:v>
                </c:pt>
                <c:pt idx="3">
                  <c:v>0.38857379997233366</c:v>
                </c:pt>
                <c:pt idx="4">
                  <c:v>0.43920992926731617</c:v>
                </c:pt>
                <c:pt idx="5">
                  <c:v>0.7227284231840041</c:v>
                </c:pt>
                <c:pt idx="6">
                  <c:v>0.56530120481927715</c:v>
                </c:pt>
                <c:pt idx="7">
                  <c:v>0.65584714548802947</c:v>
                </c:pt>
                <c:pt idx="8">
                  <c:v>0.72889858233369687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CE-48E6-BF93-17090FD860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87550032"/>
        <c:axId val="587546752"/>
      </c:lineChart>
      <c:catAx>
        <c:axId val="58755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546752"/>
        <c:crosses val="autoZero"/>
        <c:auto val="1"/>
        <c:lblAlgn val="ctr"/>
        <c:lblOffset val="100"/>
        <c:noMultiLvlLbl val="0"/>
      </c:catAx>
      <c:valAx>
        <c:axId val="58754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550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11268238965962E-3"/>
                  <c:y val="-0.44963564169863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9A-4074-8FDF-2416C3FDD48B}"/>
                </c:ext>
              </c:extLst>
            </c:dLbl>
            <c:dLbl>
              <c:idx val="1"/>
              <c:layout>
                <c:manualLayout>
                  <c:x val="9.6618357487922267E-3"/>
                  <c:y val="-0.36483031196381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9A-4074-8FDF-2416C3FDD48B}"/>
                </c:ext>
              </c:extLst>
            </c:dLbl>
            <c:dLbl>
              <c:idx val="2"/>
              <c:layout>
                <c:manualLayout>
                  <c:x val="8.4540500748838659E-3"/>
                  <c:y val="-0.409053099131839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9A-4074-8FDF-2416C3FDD48B}"/>
                </c:ext>
              </c:extLst>
            </c:dLbl>
            <c:dLbl>
              <c:idx val="3"/>
              <c:layout>
                <c:manualLayout>
                  <c:x val="1.4895180718521781E-3"/>
                  <c:y val="-0.379866747425802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9A-4074-8FDF-2416C3FDD48B}"/>
                </c:ext>
              </c:extLst>
            </c:dLbl>
            <c:dLbl>
              <c:idx val="4"/>
              <c:layout>
                <c:manualLayout>
                  <c:x val="4.1196703417581207E-3"/>
                  <c:y val="-0.371471745518989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9A-4074-8FDF-2416C3FDD48B}"/>
                </c:ext>
              </c:extLst>
            </c:dLbl>
            <c:dLbl>
              <c:idx val="5"/>
              <c:layout>
                <c:manualLayout>
                  <c:x val="4.830917874396135E-3"/>
                  <c:y val="-0.227654114665420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9A-4074-8FDF-2416C3FDD48B}"/>
                </c:ext>
              </c:extLst>
            </c:dLbl>
            <c:dLbl>
              <c:idx val="6"/>
              <c:layout>
                <c:manualLayout>
                  <c:x val="4.830917874396135E-3"/>
                  <c:y val="-0.2714337521010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9A-4074-8FDF-2416C3FDD48B}"/>
                </c:ext>
              </c:extLst>
            </c:dLbl>
            <c:dLbl>
              <c:idx val="7"/>
              <c:layout>
                <c:manualLayout>
                  <c:x val="8.4541062801932361E-3"/>
                  <c:y val="-0.245165969639683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A-4074-8FDF-2416C3FDD48B}"/>
                </c:ext>
              </c:extLst>
            </c:dLbl>
            <c:dLbl>
              <c:idx val="8"/>
              <c:layout>
                <c:manualLayout>
                  <c:x val="9.6618357487922701E-3"/>
                  <c:y val="-0.22765411466542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A-4074-8FDF-2416C3FDD4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2010-11</c:v>
                </c:pt>
                <c:pt idx="1">
                  <c:v>2011-12</c:v>
                </c:pt>
                <c:pt idx="2">
                  <c:v>2012-13</c:v>
                </c:pt>
                <c:pt idx="3">
                  <c:v>2013-14</c:v>
                </c:pt>
                <c:pt idx="4">
                  <c:v>2014-15</c:v>
                </c:pt>
                <c:pt idx="5">
                  <c:v>2015-16</c:v>
                </c:pt>
                <c:pt idx="6">
                  <c:v>2016-17</c:v>
                </c:pt>
                <c:pt idx="7">
                  <c:v>2017-18</c:v>
                </c:pt>
                <c:pt idx="8">
                  <c:v>2018-19</c:v>
                </c:pt>
              </c:strCache>
            </c:strRef>
          </c:cat>
          <c:val>
            <c:numRef>
              <c:f>Sheet1!$B$2:$B$10</c:f>
              <c:numCache>
                <c:formatCode>#,##0</c:formatCode>
                <c:ptCount val="9"/>
                <c:pt idx="0" formatCode="General">
                  <c:v>332</c:v>
                </c:pt>
                <c:pt idx="1">
                  <c:v>276</c:v>
                </c:pt>
                <c:pt idx="2">
                  <c:v>298</c:v>
                </c:pt>
                <c:pt idx="3">
                  <c:v>275</c:v>
                </c:pt>
                <c:pt idx="4">
                  <c:v>255</c:v>
                </c:pt>
                <c:pt idx="5">
                  <c:v>152</c:v>
                </c:pt>
                <c:pt idx="6">
                  <c:v>191</c:v>
                </c:pt>
                <c:pt idx="7">
                  <c:v>169</c:v>
                </c:pt>
                <c:pt idx="8" formatCode="0">
                  <c:v>148.38494913225614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9A-4074-8FDF-2416C3FDD4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728696976"/>
        <c:axId val="728692056"/>
        <c:axId val="0"/>
      </c:bar3DChart>
      <c:catAx>
        <c:axId val="72869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8692056"/>
        <c:crosses val="autoZero"/>
        <c:auto val="1"/>
        <c:lblAlgn val="ctr"/>
        <c:lblOffset val="100"/>
        <c:noMultiLvlLbl val="0"/>
      </c:catAx>
      <c:valAx>
        <c:axId val="728692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869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3">
  <a:schemeClr val="accent1"/>
  <a:schemeClr val="accent1"/>
  <a:schemeClr val="accent1"/>
  <a:schemeClr val="accent1"/>
  <a:schemeClr val="accent1"/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FA337D-0BE7-4E95-A3A3-05132296934F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2E94DA-DC22-406C-9264-6F57C9C1A2ED}">
      <dgm:prSet phldrT="[Text]"/>
      <dgm:spPr/>
      <dgm:t>
        <a:bodyPr/>
        <a:lstStyle/>
        <a:p>
          <a:r>
            <a:rPr lang="en-US" dirty="0"/>
            <a:t>Regular Routes</a:t>
          </a:r>
        </a:p>
      </dgm:t>
    </dgm:pt>
    <dgm:pt modelId="{AA1C594E-6D0F-4A32-90AA-473D706F4030}" type="parTrans" cxnId="{4CAF76F3-CD06-4D89-861B-BB3A4E565EBF}">
      <dgm:prSet/>
      <dgm:spPr/>
      <dgm:t>
        <a:bodyPr/>
        <a:lstStyle/>
        <a:p>
          <a:endParaRPr lang="en-US"/>
        </a:p>
      </dgm:t>
    </dgm:pt>
    <dgm:pt modelId="{E9D83AB3-AEE9-4C50-B522-5CDD9F64FBD5}" type="sibTrans" cxnId="{4CAF76F3-CD06-4D89-861B-BB3A4E565EBF}">
      <dgm:prSet/>
      <dgm:spPr/>
      <dgm:t>
        <a:bodyPr/>
        <a:lstStyle/>
        <a:p>
          <a:endParaRPr lang="en-US"/>
        </a:p>
      </dgm:t>
    </dgm:pt>
    <dgm:pt modelId="{56E5D0A1-F3CE-401A-ADC1-0E3FD6691EED}">
      <dgm:prSet phldrT="[Text]"/>
      <dgm:spPr/>
      <dgm:t>
        <a:bodyPr/>
        <a:lstStyle/>
        <a:p>
          <a:r>
            <a:rPr lang="en-US" dirty="0"/>
            <a:t>148</a:t>
          </a:r>
        </a:p>
      </dgm:t>
    </dgm:pt>
    <dgm:pt modelId="{B2F387B5-3D25-41A6-9C88-C62A072923E4}" type="parTrans" cxnId="{CE803D14-2C58-4168-8504-7FB17EA1E6A4}">
      <dgm:prSet/>
      <dgm:spPr/>
      <dgm:t>
        <a:bodyPr/>
        <a:lstStyle/>
        <a:p>
          <a:endParaRPr lang="en-US"/>
        </a:p>
      </dgm:t>
    </dgm:pt>
    <dgm:pt modelId="{2CF452F3-AFE4-4BD5-918F-C92BBAAA1078}" type="sibTrans" cxnId="{CE803D14-2C58-4168-8504-7FB17EA1E6A4}">
      <dgm:prSet/>
      <dgm:spPr/>
      <dgm:t>
        <a:bodyPr/>
        <a:lstStyle/>
        <a:p>
          <a:endParaRPr lang="en-US"/>
        </a:p>
      </dgm:t>
    </dgm:pt>
    <dgm:pt modelId="{80B108AB-9729-4908-BA90-6784ED3779C7}">
      <dgm:prSet phldrT="[Text]"/>
      <dgm:spPr/>
      <dgm:t>
        <a:bodyPr/>
        <a:lstStyle/>
        <a:p>
          <a:r>
            <a:rPr lang="en-US" dirty="0"/>
            <a:t>Special Routes</a:t>
          </a:r>
        </a:p>
      </dgm:t>
    </dgm:pt>
    <dgm:pt modelId="{1F868C55-3CF3-4710-A0C2-4CAADB88722A}" type="parTrans" cxnId="{ED3193CD-92B0-4715-96D8-08DF42B6BCFD}">
      <dgm:prSet/>
      <dgm:spPr/>
      <dgm:t>
        <a:bodyPr/>
        <a:lstStyle/>
        <a:p>
          <a:endParaRPr lang="en-US"/>
        </a:p>
      </dgm:t>
    </dgm:pt>
    <dgm:pt modelId="{5EEF0460-5496-41CE-B1F6-2E11E4513A51}" type="sibTrans" cxnId="{ED3193CD-92B0-4715-96D8-08DF42B6BCFD}">
      <dgm:prSet/>
      <dgm:spPr/>
      <dgm:t>
        <a:bodyPr/>
        <a:lstStyle/>
        <a:p>
          <a:endParaRPr lang="en-US"/>
        </a:p>
      </dgm:t>
    </dgm:pt>
    <dgm:pt modelId="{079C309C-2D76-45B2-B035-0DA2C44E2F4E}">
      <dgm:prSet phldrT="[Text]"/>
      <dgm:spPr/>
      <dgm:t>
        <a:bodyPr/>
        <a:lstStyle/>
        <a:p>
          <a:r>
            <a:rPr lang="en-US" dirty="0"/>
            <a:t>60</a:t>
          </a:r>
        </a:p>
      </dgm:t>
    </dgm:pt>
    <dgm:pt modelId="{A2FA0516-2419-4687-9B23-D201F462ECFB}" type="parTrans" cxnId="{B210914F-5546-47F0-94EE-B84F866B5E95}">
      <dgm:prSet/>
      <dgm:spPr/>
      <dgm:t>
        <a:bodyPr/>
        <a:lstStyle/>
        <a:p>
          <a:endParaRPr lang="en-US"/>
        </a:p>
      </dgm:t>
    </dgm:pt>
    <dgm:pt modelId="{1A82AF44-8776-42FA-B781-9B58521903D4}" type="sibTrans" cxnId="{B210914F-5546-47F0-94EE-B84F866B5E95}">
      <dgm:prSet/>
      <dgm:spPr/>
      <dgm:t>
        <a:bodyPr/>
        <a:lstStyle/>
        <a:p>
          <a:endParaRPr lang="en-US"/>
        </a:p>
      </dgm:t>
    </dgm:pt>
    <dgm:pt modelId="{C4135EA5-9741-4341-95E1-58A897500609}">
      <dgm:prSet phldrT="[Text]"/>
      <dgm:spPr/>
      <dgm:t>
        <a:bodyPr/>
        <a:lstStyle/>
        <a:p>
          <a:r>
            <a:rPr lang="en-US" dirty="0"/>
            <a:t>CTE</a:t>
          </a:r>
        </a:p>
      </dgm:t>
    </dgm:pt>
    <dgm:pt modelId="{AB757BBB-B48C-4FA3-9F6D-AE2728F5B9A2}" type="parTrans" cxnId="{274E8C9A-F54D-48FE-B3EE-32E5B624DC9D}">
      <dgm:prSet/>
      <dgm:spPr/>
      <dgm:t>
        <a:bodyPr/>
        <a:lstStyle/>
        <a:p>
          <a:endParaRPr lang="en-US"/>
        </a:p>
      </dgm:t>
    </dgm:pt>
    <dgm:pt modelId="{C5BECFB8-232A-49AD-8A58-58514C71FE44}" type="sibTrans" cxnId="{274E8C9A-F54D-48FE-B3EE-32E5B624DC9D}">
      <dgm:prSet/>
      <dgm:spPr/>
      <dgm:t>
        <a:bodyPr/>
        <a:lstStyle/>
        <a:p>
          <a:endParaRPr lang="en-US"/>
        </a:p>
      </dgm:t>
    </dgm:pt>
    <dgm:pt modelId="{EC79DCA3-9D3F-4FCD-BD51-0730CAF5EBA3}">
      <dgm:prSet phldrT="[Text]"/>
      <dgm:spPr/>
      <dgm:t>
        <a:bodyPr/>
        <a:lstStyle/>
        <a:p>
          <a:r>
            <a:rPr lang="en-US" dirty="0"/>
            <a:t>6</a:t>
          </a:r>
        </a:p>
      </dgm:t>
    </dgm:pt>
    <dgm:pt modelId="{E4BBC012-0209-4556-A36D-946D374B5DE8}" type="parTrans" cxnId="{EAEC8C6F-6006-4D40-83C2-0E8671A6BB82}">
      <dgm:prSet/>
      <dgm:spPr/>
      <dgm:t>
        <a:bodyPr/>
        <a:lstStyle/>
        <a:p>
          <a:endParaRPr lang="en-US"/>
        </a:p>
      </dgm:t>
    </dgm:pt>
    <dgm:pt modelId="{1A928FE4-9F76-4BED-A143-24034B2F2FEC}" type="sibTrans" cxnId="{EAEC8C6F-6006-4D40-83C2-0E8671A6BB82}">
      <dgm:prSet/>
      <dgm:spPr/>
      <dgm:t>
        <a:bodyPr/>
        <a:lstStyle/>
        <a:p>
          <a:endParaRPr lang="en-US"/>
        </a:p>
      </dgm:t>
    </dgm:pt>
    <dgm:pt modelId="{17548CE1-07F4-49D0-A97D-CF7D84082251}" type="pres">
      <dgm:prSet presAssocID="{8EFA337D-0BE7-4E95-A3A3-05132296934F}" presName="linearFlow" presStyleCnt="0">
        <dgm:presLayoutVars>
          <dgm:dir/>
          <dgm:animLvl val="lvl"/>
          <dgm:resizeHandles/>
        </dgm:presLayoutVars>
      </dgm:prSet>
      <dgm:spPr/>
    </dgm:pt>
    <dgm:pt modelId="{FE62E09E-C64B-4C0C-AA7A-252E15B905E8}" type="pres">
      <dgm:prSet presAssocID="{C02E94DA-DC22-406C-9264-6F57C9C1A2ED}" presName="compositeNode" presStyleCnt="0">
        <dgm:presLayoutVars>
          <dgm:bulletEnabled val="1"/>
        </dgm:presLayoutVars>
      </dgm:prSet>
      <dgm:spPr/>
    </dgm:pt>
    <dgm:pt modelId="{D70F821B-77AA-4B2B-897F-17378E24B3D4}" type="pres">
      <dgm:prSet presAssocID="{C02E94DA-DC22-406C-9264-6F57C9C1A2ED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F4DE5724-732F-4EE9-955F-51DB85973050}" type="pres">
      <dgm:prSet presAssocID="{C02E94DA-DC22-406C-9264-6F57C9C1A2ED}" presName="childNode" presStyleLbl="node1" presStyleIdx="0" presStyleCnt="3">
        <dgm:presLayoutVars>
          <dgm:bulletEnabled val="1"/>
        </dgm:presLayoutVars>
      </dgm:prSet>
      <dgm:spPr/>
    </dgm:pt>
    <dgm:pt modelId="{472D81E5-93F5-43B0-8345-3C9860BBAFE9}" type="pres">
      <dgm:prSet presAssocID="{C02E94DA-DC22-406C-9264-6F57C9C1A2E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D08BF290-9F28-4947-A361-590B860F5784}" type="pres">
      <dgm:prSet presAssocID="{E9D83AB3-AEE9-4C50-B522-5CDD9F64FBD5}" presName="sibTrans" presStyleCnt="0"/>
      <dgm:spPr/>
    </dgm:pt>
    <dgm:pt modelId="{A2BD8E5A-BC6B-429D-A8B7-4B90CFE497DD}" type="pres">
      <dgm:prSet presAssocID="{80B108AB-9729-4908-BA90-6784ED3779C7}" presName="compositeNode" presStyleCnt="0">
        <dgm:presLayoutVars>
          <dgm:bulletEnabled val="1"/>
        </dgm:presLayoutVars>
      </dgm:prSet>
      <dgm:spPr/>
    </dgm:pt>
    <dgm:pt modelId="{C3B65D8F-6B50-445A-B540-884468DC101E}" type="pres">
      <dgm:prSet presAssocID="{80B108AB-9729-4908-BA90-6784ED3779C7}" presName="image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48BCD76F-D6E3-41C8-9F39-F6BB2894D11F}" type="pres">
      <dgm:prSet presAssocID="{80B108AB-9729-4908-BA90-6784ED3779C7}" presName="childNode" presStyleLbl="node1" presStyleIdx="1" presStyleCnt="3">
        <dgm:presLayoutVars>
          <dgm:bulletEnabled val="1"/>
        </dgm:presLayoutVars>
      </dgm:prSet>
      <dgm:spPr/>
    </dgm:pt>
    <dgm:pt modelId="{1E295484-7A15-4D71-90FF-8B63DEB8A693}" type="pres">
      <dgm:prSet presAssocID="{80B108AB-9729-4908-BA90-6784ED3779C7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FA5D90C2-97F7-408F-B5B7-6F00F17DDE78}" type="pres">
      <dgm:prSet presAssocID="{5EEF0460-5496-41CE-B1F6-2E11E4513A51}" presName="sibTrans" presStyleCnt="0"/>
      <dgm:spPr/>
    </dgm:pt>
    <dgm:pt modelId="{EFB8EF11-C9D1-4925-A6CB-DC6561AF2437}" type="pres">
      <dgm:prSet presAssocID="{C4135EA5-9741-4341-95E1-58A897500609}" presName="compositeNode" presStyleCnt="0">
        <dgm:presLayoutVars>
          <dgm:bulletEnabled val="1"/>
        </dgm:presLayoutVars>
      </dgm:prSet>
      <dgm:spPr/>
    </dgm:pt>
    <dgm:pt modelId="{D59D5754-580D-47C8-AD1F-93151C199855}" type="pres">
      <dgm:prSet presAssocID="{C4135EA5-9741-4341-95E1-58A897500609}" presName="image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5408D007-6C29-4469-8990-46FCBD299332}" type="pres">
      <dgm:prSet presAssocID="{C4135EA5-9741-4341-95E1-58A897500609}" presName="childNode" presStyleLbl="node1" presStyleIdx="2" presStyleCnt="3" custLinFactNeighborX="1640">
        <dgm:presLayoutVars>
          <dgm:bulletEnabled val="1"/>
        </dgm:presLayoutVars>
      </dgm:prSet>
      <dgm:spPr/>
    </dgm:pt>
    <dgm:pt modelId="{4BC62FF5-BDF1-4551-8455-3DBFC4D2A96B}" type="pres">
      <dgm:prSet presAssocID="{C4135EA5-9741-4341-95E1-58A897500609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6127F90B-5279-4B71-871E-DBD3CD71CCF2}" type="presOf" srcId="{80B108AB-9729-4908-BA90-6784ED3779C7}" destId="{1E295484-7A15-4D71-90FF-8B63DEB8A693}" srcOrd="0" destOrd="0" presId="urn:microsoft.com/office/officeart/2005/8/layout/hList2"/>
    <dgm:cxn modelId="{F2DBC30D-6C82-408E-8CAE-7B7E8A7F55C1}" type="presOf" srcId="{C02E94DA-DC22-406C-9264-6F57C9C1A2ED}" destId="{472D81E5-93F5-43B0-8345-3C9860BBAFE9}" srcOrd="0" destOrd="0" presId="urn:microsoft.com/office/officeart/2005/8/layout/hList2"/>
    <dgm:cxn modelId="{CE803D14-2C58-4168-8504-7FB17EA1E6A4}" srcId="{C02E94DA-DC22-406C-9264-6F57C9C1A2ED}" destId="{56E5D0A1-F3CE-401A-ADC1-0E3FD6691EED}" srcOrd="0" destOrd="0" parTransId="{B2F387B5-3D25-41A6-9C88-C62A072923E4}" sibTransId="{2CF452F3-AFE4-4BD5-918F-C92BBAAA1078}"/>
    <dgm:cxn modelId="{03269C18-9248-4F95-9203-19F9D0C73072}" type="presOf" srcId="{56E5D0A1-F3CE-401A-ADC1-0E3FD6691EED}" destId="{F4DE5724-732F-4EE9-955F-51DB85973050}" srcOrd="0" destOrd="0" presId="urn:microsoft.com/office/officeart/2005/8/layout/hList2"/>
    <dgm:cxn modelId="{F959B85D-09C0-42B8-9B0C-A4DD2122EE6F}" type="presOf" srcId="{8EFA337D-0BE7-4E95-A3A3-05132296934F}" destId="{17548CE1-07F4-49D0-A97D-CF7D84082251}" srcOrd="0" destOrd="0" presId="urn:microsoft.com/office/officeart/2005/8/layout/hList2"/>
    <dgm:cxn modelId="{EAEC8C6F-6006-4D40-83C2-0E8671A6BB82}" srcId="{C4135EA5-9741-4341-95E1-58A897500609}" destId="{EC79DCA3-9D3F-4FCD-BD51-0730CAF5EBA3}" srcOrd="0" destOrd="0" parTransId="{E4BBC012-0209-4556-A36D-946D374B5DE8}" sibTransId="{1A928FE4-9F76-4BED-A143-24034B2F2FEC}"/>
    <dgm:cxn modelId="{B210914F-5546-47F0-94EE-B84F866B5E95}" srcId="{80B108AB-9729-4908-BA90-6784ED3779C7}" destId="{079C309C-2D76-45B2-B035-0DA2C44E2F4E}" srcOrd="0" destOrd="0" parTransId="{A2FA0516-2419-4687-9B23-D201F462ECFB}" sibTransId="{1A82AF44-8776-42FA-B781-9B58521903D4}"/>
    <dgm:cxn modelId="{B0A0D897-47D7-4BA9-903F-4F44728FE846}" type="presOf" srcId="{079C309C-2D76-45B2-B035-0DA2C44E2F4E}" destId="{48BCD76F-D6E3-41C8-9F39-F6BB2894D11F}" srcOrd="0" destOrd="0" presId="urn:microsoft.com/office/officeart/2005/8/layout/hList2"/>
    <dgm:cxn modelId="{274E8C9A-F54D-48FE-B3EE-32E5B624DC9D}" srcId="{8EFA337D-0BE7-4E95-A3A3-05132296934F}" destId="{C4135EA5-9741-4341-95E1-58A897500609}" srcOrd="2" destOrd="0" parTransId="{AB757BBB-B48C-4FA3-9F6D-AE2728F5B9A2}" sibTransId="{C5BECFB8-232A-49AD-8A58-58514C71FE44}"/>
    <dgm:cxn modelId="{90A03FA3-BD4B-446E-8E24-5DFCE215E9BD}" type="presOf" srcId="{C4135EA5-9741-4341-95E1-58A897500609}" destId="{4BC62FF5-BDF1-4551-8455-3DBFC4D2A96B}" srcOrd="0" destOrd="0" presId="urn:microsoft.com/office/officeart/2005/8/layout/hList2"/>
    <dgm:cxn modelId="{A49D35AC-5E61-4422-97E0-726B1FC1FD07}" type="presOf" srcId="{EC79DCA3-9D3F-4FCD-BD51-0730CAF5EBA3}" destId="{5408D007-6C29-4469-8990-46FCBD299332}" srcOrd="0" destOrd="0" presId="urn:microsoft.com/office/officeart/2005/8/layout/hList2"/>
    <dgm:cxn modelId="{ED3193CD-92B0-4715-96D8-08DF42B6BCFD}" srcId="{8EFA337D-0BE7-4E95-A3A3-05132296934F}" destId="{80B108AB-9729-4908-BA90-6784ED3779C7}" srcOrd="1" destOrd="0" parTransId="{1F868C55-3CF3-4710-A0C2-4CAADB88722A}" sibTransId="{5EEF0460-5496-41CE-B1F6-2E11E4513A51}"/>
    <dgm:cxn modelId="{4CAF76F3-CD06-4D89-861B-BB3A4E565EBF}" srcId="{8EFA337D-0BE7-4E95-A3A3-05132296934F}" destId="{C02E94DA-DC22-406C-9264-6F57C9C1A2ED}" srcOrd="0" destOrd="0" parTransId="{AA1C594E-6D0F-4A32-90AA-473D706F4030}" sibTransId="{E9D83AB3-AEE9-4C50-B522-5CDD9F64FBD5}"/>
    <dgm:cxn modelId="{A777C493-3A8A-484D-8115-98C909B9C455}" type="presParOf" srcId="{17548CE1-07F4-49D0-A97D-CF7D84082251}" destId="{FE62E09E-C64B-4C0C-AA7A-252E15B905E8}" srcOrd="0" destOrd="0" presId="urn:microsoft.com/office/officeart/2005/8/layout/hList2"/>
    <dgm:cxn modelId="{A6E57EBA-6F94-4ECE-AFB5-222399FE8283}" type="presParOf" srcId="{FE62E09E-C64B-4C0C-AA7A-252E15B905E8}" destId="{D70F821B-77AA-4B2B-897F-17378E24B3D4}" srcOrd="0" destOrd="0" presId="urn:microsoft.com/office/officeart/2005/8/layout/hList2"/>
    <dgm:cxn modelId="{926D81B1-EE17-4F44-BBDA-80D0328E4A45}" type="presParOf" srcId="{FE62E09E-C64B-4C0C-AA7A-252E15B905E8}" destId="{F4DE5724-732F-4EE9-955F-51DB85973050}" srcOrd="1" destOrd="0" presId="urn:microsoft.com/office/officeart/2005/8/layout/hList2"/>
    <dgm:cxn modelId="{226ACCD8-4ECA-4C2F-9327-5266C2DEBA70}" type="presParOf" srcId="{FE62E09E-C64B-4C0C-AA7A-252E15B905E8}" destId="{472D81E5-93F5-43B0-8345-3C9860BBAFE9}" srcOrd="2" destOrd="0" presId="urn:microsoft.com/office/officeart/2005/8/layout/hList2"/>
    <dgm:cxn modelId="{63FF715E-8DB0-494A-AE39-904F322D242C}" type="presParOf" srcId="{17548CE1-07F4-49D0-A97D-CF7D84082251}" destId="{D08BF290-9F28-4947-A361-590B860F5784}" srcOrd="1" destOrd="0" presId="urn:microsoft.com/office/officeart/2005/8/layout/hList2"/>
    <dgm:cxn modelId="{5FA46F99-E891-4BE3-9508-E9C38FE5A3A5}" type="presParOf" srcId="{17548CE1-07F4-49D0-A97D-CF7D84082251}" destId="{A2BD8E5A-BC6B-429D-A8B7-4B90CFE497DD}" srcOrd="2" destOrd="0" presId="urn:microsoft.com/office/officeart/2005/8/layout/hList2"/>
    <dgm:cxn modelId="{EDFB01D5-DC68-41B4-8FCB-696FC28613AA}" type="presParOf" srcId="{A2BD8E5A-BC6B-429D-A8B7-4B90CFE497DD}" destId="{C3B65D8F-6B50-445A-B540-884468DC101E}" srcOrd="0" destOrd="0" presId="urn:microsoft.com/office/officeart/2005/8/layout/hList2"/>
    <dgm:cxn modelId="{3A3D5309-C1BA-467F-BF54-E21B5E87FA3F}" type="presParOf" srcId="{A2BD8E5A-BC6B-429D-A8B7-4B90CFE497DD}" destId="{48BCD76F-D6E3-41C8-9F39-F6BB2894D11F}" srcOrd="1" destOrd="0" presId="urn:microsoft.com/office/officeart/2005/8/layout/hList2"/>
    <dgm:cxn modelId="{747D9B1E-4F8E-4F55-AAEE-77280729832E}" type="presParOf" srcId="{A2BD8E5A-BC6B-429D-A8B7-4B90CFE497DD}" destId="{1E295484-7A15-4D71-90FF-8B63DEB8A693}" srcOrd="2" destOrd="0" presId="urn:microsoft.com/office/officeart/2005/8/layout/hList2"/>
    <dgm:cxn modelId="{142BDFDB-A880-47C5-A904-59413A6199E4}" type="presParOf" srcId="{17548CE1-07F4-49D0-A97D-CF7D84082251}" destId="{FA5D90C2-97F7-408F-B5B7-6F00F17DDE78}" srcOrd="3" destOrd="0" presId="urn:microsoft.com/office/officeart/2005/8/layout/hList2"/>
    <dgm:cxn modelId="{3CF59A3A-2D2E-4DD0-8A98-7EB93D2BD8DE}" type="presParOf" srcId="{17548CE1-07F4-49D0-A97D-CF7D84082251}" destId="{EFB8EF11-C9D1-4925-A6CB-DC6561AF2437}" srcOrd="4" destOrd="0" presId="urn:microsoft.com/office/officeart/2005/8/layout/hList2"/>
    <dgm:cxn modelId="{39215587-81FE-4CBE-9853-A897D44D8DEB}" type="presParOf" srcId="{EFB8EF11-C9D1-4925-A6CB-DC6561AF2437}" destId="{D59D5754-580D-47C8-AD1F-93151C199855}" srcOrd="0" destOrd="0" presId="urn:microsoft.com/office/officeart/2005/8/layout/hList2"/>
    <dgm:cxn modelId="{E59A732F-0E67-43C1-8E96-6C23927D120B}" type="presParOf" srcId="{EFB8EF11-C9D1-4925-A6CB-DC6561AF2437}" destId="{5408D007-6C29-4469-8990-46FCBD299332}" srcOrd="1" destOrd="0" presId="urn:microsoft.com/office/officeart/2005/8/layout/hList2"/>
    <dgm:cxn modelId="{E85B0204-0B41-43E4-A11D-AD48FC7618DB}" type="presParOf" srcId="{EFB8EF11-C9D1-4925-A6CB-DC6561AF2437}" destId="{4BC62FF5-BDF1-4551-8455-3DBFC4D2A96B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D81E5-93F5-43B0-8345-3C9860BBAFE9}">
      <dsp:nvSpPr>
        <dsp:cNvPr id="0" name=""/>
        <dsp:cNvSpPr/>
      </dsp:nvSpPr>
      <dsp:spPr>
        <a:xfrm rot="16200000">
          <a:off x="-1133096" y="1763928"/>
          <a:ext cx="2671157" cy="322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4694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Regular Routes</a:t>
          </a:r>
        </a:p>
      </dsp:txBody>
      <dsp:txXfrm>
        <a:off x="-1133096" y="1763928"/>
        <a:ext cx="2671157" cy="322802"/>
      </dsp:txXfrm>
    </dsp:sp>
    <dsp:sp modelId="{F4DE5724-732F-4EE9-955F-51DB85973050}">
      <dsp:nvSpPr>
        <dsp:cNvPr id="0" name=""/>
        <dsp:cNvSpPr/>
      </dsp:nvSpPr>
      <dsp:spPr>
        <a:xfrm>
          <a:off x="363883" y="589751"/>
          <a:ext cx="1607899" cy="2671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284694" rIns="305816" bIns="305816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148</a:t>
          </a:r>
        </a:p>
      </dsp:txBody>
      <dsp:txXfrm>
        <a:off x="363883" y="589751"/>
        <a:ext cx="1607899" cy="2671157"/>
      </dsp:txXfrm>
    </dsp:sp>
    <dsp:sp modelId="{D70F821B-77AA-4B2B-897F-17378E24B3D4}">
      <dsp:nvSpPr>
        <dsp:cNvPr id="0" name=""/>
        <dsp:cNvSpPr/>
      </dsp:nvSpPr>
      <dsp:spPr>
        <a:xfrm>
          <a:off x="41081" y="163652"/>
          <a:ext cx="645605" cy="6456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95484-7A15-4D71-90FF-8B63DEB8A693}">
      <dsp:nvSpPr>
        <dsp:cNvPr id="0" name=""/>
        <dsp:cNvSpPr/>
      </dsp:nvSpPr>
      <dsp:spPr>
        <a:xfrm rot="16200000">
          <a:off x="1216446" y="1763928"/>
          <a:ext cx="2671157" cy="322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4694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Special Routes</a:t>
          </a:r>
        </a:p>
      </dsp:txBody>
      <dsp:txXfrm>
        <a:off x="1216446" y="1763928"/>
        <a:ext cx="2671157" cy="322802"/>
      </dsp:txXfrm>
    </dsp:sp>
    <dsp:sp modelId="{48BCD76F-D6E3-41C8-9F39-F6BB2894D11F}">
      <dsp:nvSpPr>
        <dsp:cNvPr id="0" name=""/>
        <dsp:cNvSpPr/>
      </dsp:nvSpPr>
      <dsp:spPr>
        <a:xfrm>
          <a:off x="2713426" y="589751"/>
          <a:ext cx="1607899" cy="2671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284694" rIns="305816" bIns="305816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60</a:t>
          </a:r>
        </a:p>
      </dsp:txBody>
      <dsp:txXfrm>
        <a:off x="2713426" y="589751"/>
        <a:ext cx="1607899" cy="2671157"/>
      </dsp:txXfrm>
    </dsp:sp>
    <dsp:sp modelId="{C3B65D8F-6B50-445A-B540-884468DC101E}">
      <dsp:nvSpPr>
        <dsp:cNvPr id="0" name=""/>
        <dsp:cNvSpPr/>
      </dsp:nvSpPr>
      <dsp:spPr>
        <a:xfrm>
          <a:off x="2390624" y="163652"/>
          <a:ext cx="645605" cy="6456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62FF5-BDF1-4551-8455-3DBFC4D2A96B}">
      <dsp:nvSpPr>
        <dsp:cNvPr id="0" name=""/>
        <dsp:cNvSpPr/>
      </dsp:nvSpPr>
      <dsp:spPr>
        <a:xfrm rot="16200000">
          <a:off x="3565989" y="1763928"/>
          <a:ext cx="2671157" cy="322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84694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CTE</a:t>
          </a:r>
        </a:p>
      </dsp:txBody>
      <dsp:txXfrm>
        <a:off x="3565989" y="1763928"/>
        <a:ext cx="2671157" cy="322802"/>
      </dsp:txXfrm>
    </dsp:sp>
    <dsp:sp modelId="{5408D007-6C29-4469-8990-46FCBD299332}">
      <dsp:nvSpPr>
        <dsp:cNvPr id="0" name=""/>
        <dsp:cNvSpPr/>
      </dsp:nvSpPr>
      <dsp:spPr>
        <a:xfrm>
          <a:off x="5089339" y="589751"/>
          <a:ext cx="1607899" cy="2671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284694" rIns="305816" bIns="305816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6</a:t>
          </a:r>
        </a:p>
      </dsp:txBody>
      <dsp:txXfrm>
        <a:off x="5089339" y="589751"/>
        <a:ext cx="1607899" cy="2671157"/>
      </dsp:txXfrm>
    </dsp:sp>
    <dsp:sp modelId="{D59D5754-580D-47C8-AD1F-93151C199855}">
      <dsp:nvSpPr>
        <dsp:cNvPr id="0" name=""/>
        <dsp:cNvSpPr/>
      </dsp:nvSpPr>
      <dsp:spPr>
        <a:xfrm>
          <a:off x="4740167" y="163652"/>
          <a:ext cx="645605" cy="6456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EFA24A9-A5C1-4C91-813D-984149AFCE28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F52CDA-AC11-455F-8C57-CDF65A13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4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732545" y="4564212"/>
            <a:ext cx="5860347" cy="4323988"/>
          </a:xfrm>
          <a:prstGeom prst="rect">
            <a:avLst/>
          </a:prstGeom>
          <a:noFill/>
          <a:ln>
            <a:noFill/>
          </a:ln>
        </p:spPr>
        <p:txBody>
          <a:bodyPr lIns="96733" tIns="96733" rIns="96733" bIns="96733" anchor="ctr" anchorCtr="0">
            <a:noAutofit/>
          </a:bodyPr>
          <a:lstStyle/>
          <a:p>
            <a:endParaRPr dirty="0"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10325" cy="36052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1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775AD-65D4-471C-8DB4-F10A381AA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D476E-5A4E-4D18-9C2D-8AF1243C6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2824C-6C7A-4D6D-ABB3-6EB16DB95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BB8E-71DE-428E-93AC-84BB1E45DBCE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978B3-B89C-4ADC-B16F-F4A9AE62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84F1C-0653-4CAF-BE01-04D69755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1094-E98B-4CB5-92FA-267A3D2E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96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A045-1E43-42BF-B125-A01E71AA7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35054-5C11-4DF0-A50B-F33CF6CF7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C073B-BB2B-4E2A-BD94-14FF8B067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BB8E-71DE-428E-93AC-84BB1E45DBCE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EEB3A-7C63-4B09-BFFE-04B2843D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1915B-97BD-4413-8DF6-C2FE2BCE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1094-E98B-4CB5-92FA-267A3D2E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6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CEBFFF-E61A-4EA9-8E63-B07C365B24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37ED3B-6916-467C-968F-64C76BC0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1482F-EC4E-4635-B145-56B2993AB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BB8E-71DE-428E-93AC-84BB1E45DBCE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21709-1E75-4699-BFFF-3EE5397C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E3E84-FEB5-48FF-A63D-0822C64D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1094-E98B-4CB5-92FA-267A3D2E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90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21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74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63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08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600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74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34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40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E6F1B-7353-48E0-A211-D36FD1BC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9A2BF-CA62-4D01-825E-CFC574A4F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D8D29-3759-4E09-8A14-629DE3DB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BB8E-71DE-428E-93AC-84BB1E45DBCE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A9FF7-7EBC-44A8-948B-9C8F992B8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A2CB2-4393-4273-BC70-148D0740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1094-E98B-4CB5-92FA-267A3D2E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87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10/22/2019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88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299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4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58084-369D-497E-9656-E2E35BDD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F68E7-6AFD-44B0-B671-937F28016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3411-1A08-40F4-AB83-E8414DD3A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BB8E-71DE-428E-93AC-84BB1E45DBCE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804E2-36D4-4CF8-AA8F-37C7CF97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D14FB-88CA-4A30-960F-5DCA361A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1094-E98B-4CB5-92FA-267A3D2E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5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3788A-D0CE-4F0E-98D0-844B08D0A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B3DD5-0AF8-4F88-965D-187F5D177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F6A13-DB8F-4EE0-A223-6231B223E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E5226-5308-4DC6-84F2-619BEAD02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BB8E-71DE-428E-93AC-84BB1E45DBCE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F8C7F-1902-4D07-8690-6A97576C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5D4C8-33A9-40A9-8152-A1E2272C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1094-E98B-4CB5-92FA-267A3D2E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1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719A-200F-4171-A881-AFE985C6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9450C-06FD-4254-94EE-12DD7D43E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470BE-7ED0-474F-80E2-741509FAC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C9991A-A9D2-4702-9A83-73FD11615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67D5E-925D-4B89-BA07-789107458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5040DE-371A-424C-8EA8-A91E99AED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BB8E-71DE-428E-93AC-84BB1E45DBCE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900F8-0039-4AB3-BDB5-DFDD2742B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6E9650-2F18-499C-8E9B-5A65FF09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1094-E98B-4CB5-92FA-267A3D2E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63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5BA2-B780-40A4-91C1-23A37782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1050C-28A8-4360-AE67-4E04260D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BB8E-71DE-428E-93AC-84BB1E45DBCE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43D399-7442-4011-A6FB-8C3B8A98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90DE6-A606-4D21-A7AA-C6A932FF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1094-E98B-4CB5-92FA-267A3D2E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1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50D9E4-19E3-4869-8FC0-22E7457F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BB8E-71DE-428E-93AC-84BB1E45DBCE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B9208-490E-4195-9FFC-2B54A82BF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43E79-07C0-4E2E-896D-0236A495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1094-E98B-4CB5-92FA-267A3D2E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2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9B74C-6B80-4C9B-96A8-BF91F48C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2267F-F7B2-47D3-8161-5FB67A977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F21A1-502B-47F8-B336-5CB95FD34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D6F38-BB9A-4098-AFEF-3D5E4C32A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BB8E-71DE-428E-93AC-84BB1E45DBCE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1E4F2-95C6-4C05-A8EF-DE79BBA8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7E4C-C8F8-4D23-85D1-A57097C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1094-E98B-4CB5-92FA-267A3D2E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7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95E8-0266-4A96-8460-0B6C5D844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12360E-F2C9-4565-9B59-D4E84C0D9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CF7AA-E314-46A4-B2E0-113814F79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75D6A-5631-49C2-BCE3-343FB52B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BB8E-71DE-428E-93AC-84BB1E45DBCE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9BE4F8-2D9F-4C8B-9294-E1CA0952D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67AE7-07C8-4F3E-835A-E74AB07C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1094-E98B-4CB5-92FA-267A3D2E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5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305090-AB26-46CE-AE38-6F14017B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8FB02-B002-40F1-9417-E4400E15F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D7D45-AE34-461F-B002-7A7944695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2BB8E-71DE-428E-93AC-84BB1E45DBCE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53808-B084-46E3-B225-A78382CA6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76A1A-50CC-4A6D-B17C-6CA6FA677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F1094-E98B-4CB5-92FA-267A3D2EA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1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82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4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F148DC-57DD-4384-A695-D6DEF95A9E19}"/>
              </a:ext>
            </a:extLst>
          </p:cNvPr>
          <p:cNvSpPr/>
          <p:nvPr/>
        </p:nvSpPr>
        <p:spPr>
          <a:xfrm rot="19029735">
            <a:off x="2176226" y="2022227"/>
            <a:ext cx="12940629" cy="6994815"/>
          </a:xfrm>
          <a:prstGeom prst="rect">
            <a:avLst/>
          </a:prstGeom>
          <a:solidFill>
            <a:srgbClr val="1C2F22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6B87CA-F874-4BC4-A880-BF98BCC24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3780430"/>
            <a:ext cx="11791950" cy="353476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of Demographer’s Study</a:t>
            </a:r>
            <a:br>
              <a:rPr lang="en-US" sz="3600" b="1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br>
              <a:rPr lang="en-US" sz="3600" b="1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Kendall County Transportation Committee</a:t>
            </a:r>
            <a:br>
              <a:rPr lang="en-US" sz="3600" b="1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 22, 2019</a:t>
            </a:r>
            <a:endParaRPr lang="en-US" sz="3200" dirty="0">
              <a:solidFill>
                <a:srgbClr val="1C2F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C843F8-74BC-4A13-A52B-52C362874174}"/>
              </a:ext>
            </a:extLst>
          </p:cNvPr>
          <p:cNvSpPr/>
          <p:nvPr/>
        </p:nvSpPr>
        <p:spPr>
          <a:xfrm>
            <a:off x="0" y="-14189"/>
            <a:ext cx="12192000" cy="544559"/>
          </a:xfrm>
          <a:prstGeom prst="rect">
            <a:avLst/>
          </a:prstGeom>
          <a:solidFill>
            <a:srgbClr val="1C2F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37DF3D-75B0-4B2D-BB24-DC9FAB320DF2}"/>
              </a:ext>
            </a:extLst>
          </p:cNvPr>
          <p:cNvSpPr txBox="1"/>
          <p:nvPr/>
        </p:nvSpPr>
        <p:spPr>
          <a:xfrm>
            <a:off x="467436" y="27257"/>
            <a:ext cx="29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 o e r n e  I S D </a:t>
            </a:r>
          </a:p>
        </p:txBody>
      </p:sp>
      <p:pic>
        <p:nvPicPr>
          <p:cNvPr id="7" name="Picture 2" descr="BOERNE INDEPENDENT SCHOOL DISTRICT APPLAUDS STUDENTS AND STAFF FOR CONSECUTIVE EXCELLENCE ON TEXAS EDUCATION AGENCY ACCOUNTABILITY RATING">
            <a:extLst>
              <a:ext uri="{FF2B5EF4-FFF2-40B4-BE49-F238E27FC236}">
                <a16:creationId xmlns:a16="http://schemas.microsoft.com/office/drawing/2014/main" id="{D4D1011F-D790-4214-A1DF-B88CC8E9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51" y="258089"/>
            <a:ext cx="5190697" cy="421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676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A86A33-D3EF-4770-BA33-ACE952DC9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84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582A25-3E55-4E73-9D7C-84ACAC4C1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58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CEDF8-D6D2-4EF3-AAA8-75E745903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62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3D7DE-B057-4640-9D55-E86C26C00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08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71F04-E45D-42FE-83D6-EEBD8EAAC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12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900570-4293-454E-983D-B63FABA3C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" y="0"/>
            <a:ext cx="12126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9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B76323-E240-4B78-86E4-5DF2A2DDE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19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36ED8F-89A3-4C75-8BED-36EE870BD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01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01FC6-1E0A-4AAD-A784-968A00B53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68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316F42-A2E8-4BA8-BC9E-86EEF3D55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12" y="3424233"/>
            <a:ext cx="38175" cy="9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372286-77DA-4B26-AE5A-D2FE15E4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91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F148DC-57DD-4384-A695-D6DEF95A9E19}"/>
              </a:ext>
            </a:extLst>
          </p:cNvPr>
          <p:cNvSpPr/>
          <p:nvPr/>
        </p:nvSpPr>
        <p:spPr>
          <a:xfrm rot="19029735">
            <a:off x="2176226" y="2022227"/>
            <a:ext cx="12940629" cy="6994815"/>
          </a:xfrm>
          <a:prstGeom prst="rect">
            <a:avLst/>
          </a:prstGeom>
          <a:solidFill>
            <a:srgbClr val="1C2F22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6B87CA-F874-4BC4-A880-BF98BCC24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885357"/>
            <a:ext cx="11791950" cy="1072705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- Boerne ISD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C1380-9088-4DDF-A3DD-A88BE4885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436" y="2169994"/>
            <a:ext cx="11422875" cy="334964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Enrollment Growth 1966 to present</a:t>
            </a:r>
          </a:p>
          <a:p>
            <a:r>
              <a:rPr lang="en-US" sz="36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challenges faced since 2005</a:t>
            </a:r>
          </a:p>
          <a:p>
            <a:r>
              <a:rPr lang="en-US" sz="36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Projected Growth 2019-2028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C843F8-74BC-4A13-A52B-52C362874174}"/>
              </a:ext>
            </a:extLst>
          </p:cNvPr>
          <p:cNvSpPr/>
          <p:nvPr/>
        </p:nvSpPr>
        <p:spPr>
          <a:xfrm>
            <a:off x="0" y="-14189"/>
            <a:ext cx="12192000" cy="544559"/>
          </a:xfrm>
          <a:prstGeom prst="rect">
            <a:avLst/>
          </a:prstGeom>
          <a:solidFill>
            <a:srgbClr val="1C2F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37DF3D-75B0-4B2D-BB24-DC9FAB320DF2}"/>
              </a:ext>
            </a:extLst>
          </p:cNvPr>
          <p:cNvSpPr txBox="1"/>
          <p:nvPr/>
        </p:nvSpPr>
        <p:spPr>
          <a:xfrm>
            <a:off x="467436" y="27257"/>
            <a:ext cx="29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 o e r n e  I S 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B1C10-4593-4CAE-A092-2BC1691E7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37959" r="9504"/>
          <a:stretch/>
        </p:blipFill>
        <p:spPr>
          <a:xfrm>
            <a:off x="7761108" y="3610291"/>
            <a:ext cx="4045725" cy="30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1717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FC9959-EE2A-4312-9148-63FD84917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83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096194-8022-4C71-8336-EC745A141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5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57C661-E96B-4223-A2CA-BA4CE3846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4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BC6E72-54F9-4C2D-BE0B-64E92772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27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BCEA5-14B5-442F-85A7-41534F3A7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5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EA955C-589A-42EC-9A4D-A9D30D8E5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62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1AA350-EE8A-4277-A78A-0589A979F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10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b" anchorCtr="0">
            <a:noAutofit/>
          </a:bodyPr>
          <a:lstStyle/>
          <a:p>
            <a:pPr algn="l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sz="5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O</a:t>
            </a:r>
            <a:r>
              <a:rPr lang="en" sz="5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rebuchet MS"/>
                <a:cs typeface="Arial" panose="020B0604020202020204" pitchFamily="34" charset="0"/>
                <a:sym typeface="Trebuchet MS"/>
              </a:rPr>
              <a:t>n the road…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DED91D50-0E3C-4928-A409-748F309DD8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85800"/>
          <a:ext cx="6711950" cy="3424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699A4B-4640-4EB5-A63B-105698BA5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Daily Routes:  214 x 174 Instructional Days = 37,236</a:t>
            </a:r>
          </a:p>
          <a:p>
            <a:r>
              <a:rPr lang="en-US" dirty="0"/>
              <a:t>Extra Curricular Trips = 1,100</a:t>
            </a:r>
          </a:p>
          <a:p>
            <a:endParaRPr lang="en-US" dirty="0"/>
          </a:p>
          <a:p>
            <a:r>
              <a:rPr lang="en-US" dirty="0"/>
              <a:t>TOTAL TRIPS 38,336</a:t>
            </a:r>
          </a:p>
          <a:p>
            <a:endParaRPr lang="en-US" dirty="0"/>
          </a:p>
        </p:txBody>
      </p:sp>
      <p:sp>
        <p:nvSpPr>
          <p:cNvPr id="254" name="Shape 254" descr="https://lh4.googleusercontent.com/HrSH_ghhoY04hWgDhgJgbutcVmL-hVAzBEUYOJFrG75u0xmcqHZEhKdEh4lXYmu4QKmHSOpoRCpO32Azp7GXMzrDkp6qFeKTsvnW-p0ayj8QXKnRvu9iGHzOHP68vUhtRBBbhanQ"/>
          <p:cNvSpPr/>
          <p:nvPr/>
        </p:nvSpPr>
        <p:spPr>
          <a:xfrm>
            <a:off x="2417119" y="609833"/>
            <a:ext cx="1857375" cy="971551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CE94D-030C-47BD-B7FD-7212311193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2114" y="171203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5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E3F5-32A9-422B-8089-AB82DF6C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TOTAL MILEAGE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90446-01B9-4868-AB23-57943E10D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BD19A48-B5CC-4DA5-8CF8-16B81669484C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E72B567-EBBF-436D-9E88-52F1AAD6F534}"/>
              </a:ext>
            </a:extLst>
          </p:cNvPr>
          <p:cNvGraphicFramePr/>
          <p:nvPr/>
        </p:nvGraphicFramePr>
        <p:xfrm>
          <a:off x="3623310" y="731520"/>
          <a:ext cx="7928610" cy="5161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0783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CFFB95F-D901-4937-8084-8A7BAA84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47827D-DB46-4075-8FD8-A6660A6BE860}"/>
              </a:ext>
            </a:extLst>
          </p:cNvPr>
          <p:cNvSpPr txBox="1"/>
          <p:nvPr/>
        </p:nvSpPr>
        <p:spPr>
          <a:xfrm>
            <a:off x="8479777" y="639763"/>
            <a:ext cx="3046073" cy="517737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t>Total Ridership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F473BD-3FD3-4548-A8F5-11D3C9CB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1E02ED-3E2E-4396-B6DE-5F93F2F1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8F088F5-B4E7-43B9-88F4-8667026E4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5BCE9-D242-4773-A773-4040CB31C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BD19A48-B5CC-4DA5-8CF8-16B81669484C}" type="slidenum"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6D71C4B-015E-4E00-9841-D616695F8C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2300" y="639763"/>
          <a:ext cx="6572250" cy="55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9783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F148DC-57DD-4384-A695-D6DEF95A9E19}"/>
              </a:ext>
            </a:extLst>
          </p:cNvPr>
          <p:cNvSpPr/>
          <p:nvPr/>
        </p:nvSpPr>
        <p:spPr>
          <a:xfrm rot="19029735">
            <a:off x="2176226" y="2022227"/>
            <a:ext cx="12940629" cy="6994815"/>
          </a:xfrm>
          <a:prstGeom prst="rect">
            <a:avLst/>
          </a:prstGeom>
          <a:solidFill>
            <a:srgbClr val="1C2F22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6B87CA-F874-4BC4-A880-BF98BCC24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32012"/>
            <a:ext cx="11791950" cy="1428937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Perfect Storm – 2009 to 2011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C1380-9088-4DDF-A3DD-A88BE4885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25" y="1296537"/>
            <a:ext cx="11791950" cy="4844956"/>
          </a:xfrm>
        </p:spPr>
        <p:txBody>
          <a:bodyPr>
            <a:normAutofit fontScale="92500"/>
          </a:bodyPr>
          <a:lstStyle/>
          <a:p>
            <a:r>
              <a:rPr lang="en-US" sz="37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Recession</a:t>
            </a:r>
          </a:p>
          <a:p>
            <a:r>
              <a:rPr lang="en-US" sz="37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Federal Aid temporarily covered gap in state funding 2009-2011</a:t>
            </a:r>
          </a:p>
          <a:p>
            <a:r>
              <a:rPr lang="en-US" sz="37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 economic recovery = smaller appraisal &amp; tax $ growth</a:t>
            </a:r>
          </a:p>
          <a:p>
            <a:r>
              <a:rPr lang="en-US" sz="37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 Legislature cut $5.4 billion in K-12 funding </a:t>
            </a:r>
          </a:p>
          <a:p>
            <a:r>
              <a:rPr lang="en-US" sz="37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 to 2011 - Boerne ISD budget declined by $1.5 million despite gaining 400 new students</a:t>
            </a:r>
          </a:p>
          <a:p>
            <a:r>
              <a:rPr lang="en-US" sz="37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Robin Hood payments increased</a:t>
            </a:r>
          </a:p>
          <a:p>
            <a:r>
              <a:rPr lang="en-US" sz="37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 – 1</a:t>
            </a:r>
            <a:r>
              <a:rPr lang="en-US" sz="3700" baseline="300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7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year of 2 high schools</a:t>
            </a:r>
          </a:p>
          <a:p>
            <a:pPr marL="0" indent="0">
              <a:buNone/>
            </a:pPr>
            <a:endParaRPr lang="en-US" dirty="0">
              <a:solidFill>
                <a:srgbClr val="1C2F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C843F8-74BC-4A13-A52B-52C362874174}"/>
              </a:ext>
            </a:extLst>
          </p:cNvPr>
          <p:cNvSpPr/>
          <p:nvPr/>
        </p:nvSpPr>
        <p:spPr>
          <a:xfrm>
            <a:off x="0" y="-14189"/>
            <a:ext cx="12192000" cy="544559"/>
          </a:xfrm>
          <a:prstGeom prst="rect">
            <a:avLst/>
          </a:prstGeom>
          <a:solidFill>
            <a:srgbClr val="1C2F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37DF3D-75B0-4B2D-BB24-DC9FAB320DF2}"/>
              </a:ext>
            </a:extLst>
          </p:cNvPr>
          <p:cNvSpPr txBox="1"/>
          <p:nvPr/>
        </p:nvSpPr>
        <p:spPr>
          <a:xfrm>
            <a:off x="467436" y="27257"/>
            <a:ext cx="29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 o e r n e  I S D </a:t>
            </a:r>
          </a:p>
        </p:txBody>
      </p:sp>
      <p:pic>
        <p:nvPicPr>
          <p:cNvPr id="3" name="Picture 2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67FA1049-08C9-4747-9B68-F29496AA16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45831" r="5186"/>
          <a:stretch/>
        </p:blipFill>
        <p:spPr>
          <a:xfrm>
            <a:off x="7092430" y="4412803"/>
            <a:ext cx="4899545" cy="242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10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96EAE45-4A7F-4104-BDC2-49728B6C4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B8AEB-FC26-4354-9DDA-84E4C09CD3BC}"/>
              </a:ext>
            </a:extLst>
          </p:cNvPr>
          <p:cNvSpPr txBox="1"/>
          <p:nvPr/>
        </p:nvSpPr>
        <p:spPr>
          <a:xfrm>
            <a:off x="1066800" y="4786009"/>
            <a:ext cx="10058400" cy="1486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>
                  <a:noFill/>
                </a:ln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t>Enrollment vs. Riders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CB3A7-3AF4-435C-9BC2-2AD28348B8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64424" y="6272784"/>
            <a:ext cx="327355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7/31/2019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C42483-9FB4-4C1A-B319-1B129FD65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43D295-4374-4195-98CF-40620F291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156E1A-DF2F-43D2-B94E-E62A14ACB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623C2-CED0-4AB6-BF9C-0B454356E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BD19A48-B5CC-4DA5-8CF8-16B81669484C}" type="slidenum"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7DB9575-1BC1-48F3-B7D7-8A5F86A3F1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77468" y="643467"/>
          <a:ext cx="10037064" cy="379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51046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D36FEB-20C9-455B-9E8C-87C859F4987F}"/>
              </a:ext>
            </a:extLst>
          </p:cNvPr>
          <p:cNvSpPr txBox="1"/>
          <p:nvPr/>
        </p:nvSpPr>
        <p:spPr>
          <a:xfrm>
            <a:off x="1069848" y="4846002"/>
            <a:ext cx="10058400" cy="1522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>
                  <a:noFill/>
                </a:ln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t>Miles per rider per year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DEBA3-8102-4116-8EDE-CEF8380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BD19A48-B5CC-4DA5-8CF8-16B81669484C}" type="slidenum"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45A3E7D-3D23-4E46-91E4-28DB17A88B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3466" y="633637"/>
          <a:ext cx="10905066" cy="3294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141064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F148DC-57DD-4384-A695-D6DEF95A9E19}"/>
              </a:ext>
            </a:extLst>
          </p:cNvPr>
          <p:cNvSpPr/>
          <p:nvPr/>
        </p:nvSpPr>
        <p:spPr>
          <a:xfrm rot="19029735">
            <a:off x="2292686" y="2022227"/>
            <a:ext cx="12940629" cy="6994815"/>
          </a:xfrm>
          <a:prstGeom prst="rect">
            <a:avLst/>
          </a:prstGeom>
          <a:solidFill>
            <a:srgbClr val="1C2F22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6B87CA-F874-4BC4-A880-BF98BCC24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790869"/>
            <a:ext cx="11791950" cy="1072705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 &amp; Answers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C1380-9088-4DDF-A3DD-A88BE4885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46914"/>
            <a:ext cx="10515600" cy="46026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1C2F22"/>
              </a:solidFill>
              <a:latin typeface="Times New Roman" panose="02020603050405020304" pitchFamily="18" charset="0"/>
              <a:ea typeface="Microsoft JhengHei Light" panose="020B0304030504040204" pitchFamily="34" charset="-12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1C2F22"/>
              </a:solidFill>
              <a:latin typeface="Times New Roman" panose="02020603050405020304" pitchFamily="18" charset="0"/>
              <a:ea typeface="Microsoft JhengHei Light" panose="020B03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C843F8-74BC-4A13-A52B-52C362874174}"/>
              </a:ext>
            </a:extLst>
          </p:cNvPr>
          <p:cNvSpPr/>
          <p:nvPr/>
        </p:nvSpPr>
        <p:spPr>
          <a:xfrm>
            <a:off x="0" y="-14189"/>
            <a:ext cx="12192000" cy="544559"/>
          </a:xfrm>
          <a:prstGeom prst="rect">
            <a:avLst/>
          </a:prstGeom>
          <a:solidFill>
            <a:srgbClr val="1C2F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37DF3D-75B0-4B2D-BB24-DC9FAB320DF2}"/>
              </a:ext>
            </a:extLst>
          </p:cNvPr>
          <p:cNvSpPr txBox="1"/>
          <p:nvPr/>
        </p:nvSpPr>
        <p:spPr>
          <a:xfrm>
            <a:off x="467436" y="27257"/>
            <a:ext cx="29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 o e r n e  I S D </a:t>
            </a:r>
          </a:p>
        </p:txBody>
      </p:sp>
      <p:pic>
        <p:nvPicPr>
          <p:cNvPr id="1026" name="Picture 2" descr="Hands, Offer, Question, Response, Consulting">
            <a:extLst>
              <a:ext uri="{FF2B5EF4-FFF2-40B4-BE49-F238E27FC236}">
                <a16:creationId xmlns:a16="http://schemas.microsoft.com/office/drawing/2014/main" id="{082A9D48-F0A6-4D12-B2B5-C18763DC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5271"/>
            <a:ext cx="9230436" cy="46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4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F148DC-57DD-4384-A695-D6DEF95A9E19}"/>
              </a:ext>
            </a:extLst>
          </p:cNvPr>
          <p:cNvSpPr/>
          <p:nvPr/>
        </p:nvSpPr>
        <p:spPr>
          <a:xfrm rot="19029735">
            <a:off x="2176226" y="2022227"/>
            <a:ext cx="12940629" cy="6994815"/>
          </a:xfrm>
          <a:prstGeom prst="rect">
            <a:avLst/>
          </a:prstGeom>
          <a:solidFill>
            <a:srgbClr val="1C2F22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D958EB6-BD80-40FD-8606-46812EE45A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5" b="8012"/>
          <a:stretch/>
        </p:blipFill>
        <p:spPr>
          <a:xfrm>
            <a:off x="7471780" y="3738848"/>
            <a:ext cx="4469363" cy="290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C6B87CA-F874-4BC4-A880-BF98BCC24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885357"/>
            <a:ext cx="11791950" cy="1072705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Robin Hood on Boerne ISD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C1380-9088-4DDF-A3DD-A88BE4885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436" y="1958062"/>
            <a:ext cx="11422875" cy="356157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$109 million in recapture since 2005</a:t>
            </a:r>
          </a:p>
          <a:p>
            <a:r>
              <a:rPr lang="en-US" sz="36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13% of our property taxes went to recapture in 2018-19</a:t>
            </a:r>
          </a:p>
          <a:p>
            <a:r>
              <a:rPr lang="en-US" sz="36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$530 for the average homeowner</a:t>
            </a:r>
          </a:p>
          <a:p>
            <a:r>
              <a:rPr lang="en-US" sz="3600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Necessary frugality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C843F8-74BC-4A13-A52B-52C362874174}"/>
              </a:ext>
            </a:extLst>
          </p:cNvPr>
          <p:cNvSpPr/>
          <p:nvPr/>
        </p:nvSpPr>
        <p:spPr>
          <a:xfrm>
            <a:off x="0" y="-14189"/>
            <a:ext cx="12192000" cy="544559"/>
          </a:xfrm>
          <a:prstGeom prst="rect">
            <a:avLst/>
          </a:prstGeom>
          <a:solidFill>
            <a:srgbClr val="1C2F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37DF3D-75B0-4B2D-BB24-DC9FAB320DF2}"/>
              </a:ext>
            </a:extLst>
          </p:cNvPr>
          <p:cNvSpPr txBox="1"/>
          <p:nvPr/>
        </p:nvSpPr>
        <p:spPr>
          <a:xfrm>
            <a:off x="467436" y="27257"/>
            <a:ext cx="29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 o e r n e  I S D </a:t>
            </a:r>
          </a:p>
        </p:txBody>
      </p:sp>
    </p:spTree>
    <p:extLst>
      <p:ext uri="{BB962C8B-B14F-4D97-AF65-F5344CB8AC3E}">
        <p14:creationId xmlns:p14="http://schemas.microsoft.com/office/powerpoint/2010/main" val="1350292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D0D550B-714D-4D4B-A110-687992AA78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916566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8888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F148DC-57DD-4384-A695-D6DEF95A9E19}"/>
              </a:ext>
            </a:extLst>
          </p:cNvPr>
          <p:cNvSpPr/>
          <p:nvPr/>
        </p:nvSpPr>
        <p:spPr>
          <a:xfrm rot="19029735">
            <a:off x="2176226" y="2022227"/>
            <a:ext cx="12940629" cy="6994815"/>
          </a:xfrm>
          <a:prstGeom prst="rect">
            <a:avLst/>
          </a:prstGeom>
          <a:solidFill>
            <a:srgbClr val="1C2F22">
              <a:alpha val="1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6B87CA-F874-4BC4-A880-BF98BCC24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571817"/>
            <a:ext cx="11791950" cy="1386246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rgbClr val="1C2F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Enrollment Growth 2014-15 to 2019-20 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0EE7C842-8B60-4C87-9DD5-8D93395248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35677966"/>
              </p:ext>
            </p:extLst>
          </p:nvPr>
        </p:nvGraphicFramePr>
        <p:xfrm>
          <a:off x="1678675" y="1801505"/>
          <a:ext cx="8884692" cy="47767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0001">
                  <a:extLst>
                    <a:ext uri="{9D8B030D-6E8A-4147-A177-3AD203B41FA5}">
                      <a16:colId xmlns:a16="http://schemas.microsoft.com/office/drawing/2014/main" val="876216739"/>
                    </a:ext>
                  </a:extLst>
                </a:gridCol>
                <a:gridCol w="1865894">
                  <a:extLst>
                    <a:ext uri="{9D8B030D-6E8A-4147-A177-3AD203B41FA5}">
                      <a16:colId xmlns:a16="http://schemas.microsoft.com/office/drawing/2014/main" val="1475226548"/>
                    </a:ext>
                  </a:extLst>
                </a:gridCol>
                <a:gridCol w="1793572">
                  <a:extLst>
                    <a:ext uri="{9D8B030D-6E8A-4147-A177-3AD203B41FA5}">
                      <a16:colId xmlns:a16="http://schemas.microsoft.com/office/drawing/2014/main" val="1383602897"/>
                    </a:ext>
                  </a:extLst>
                </a:gridCol>
                <a:gridCol w="1793572">
                  <a:extLst>
                    <a:ext uri="{9D8B030D-6E8A-4147-A177-3AD203B41FA5}">
                      <a16:colId xmlns:a16="http://schemas.microsoft.com/office/drawing/2014/main" val="1205028637"/>
                    </a:ext>
                  </a:extLst>
                </a:gridCol>
                <a:gridCol w="1811653">
                  <a:extLst>
                    <a:ext uri="{9D8B030D-6E8A-4147-A177-3AD203B41FA5}">
                      <a16:colId xmlns:a16="http://schemas.microsoft.com/office/drawing/2014/main" val="3699786981"/>
                    </a:ext>
                  </a:extLst>
                </a:gridCol>
              </a:tblGrid>
              <a:tr h="16248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</a:rPr>
                        <a:t>School Year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</a:rPr>
                        <a:t>Projected Enrollment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</a:rPr>
                        <a:t>Actual Enrollment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</a:rPr>
                        <a:t># Growth from Prior Year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>
                          <a:effectLst/>
                        </a:rPr>
                        <a:t>% Growth from Prior Year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ctr"/>
                </a:tc>
                <a:extLst>
                  <a:ext uri="{0D108BD9-81ED-4DB2-BD59-A6C34878D82A}">
                    <a16:rowId xmlns:a16="http://schemas.microsoft.com/office/drawing/2014/main" val="3377866888"/>
                  </a:ext>
                </a:extLst>
              </a:tr>
              <a:tr h="586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</a:rPr>
                        <a:t>2014-15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>
                          <a:effectLst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</a:rPr>
                        <a:t>7493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ctr"/>
                </a:tc>
                <a:extLst>
                  <a:ext uri="{0D108BD9-81ED-4DB2-BD59-A6C34878D82A}">
                    <a16:rowId xmlns:a16="http://schemas.microsoft.com/office/drawing/2014/main" val="1117844324"/>
                  </a:ext>
                </a:extLst>
              </a:tr>
              <a:tr h="513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2015-16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7902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7879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386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5.2%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extLst>
                  <a:ext uri="{0D108BD9-81ED-4DB2-BD59-A6C34878D82A}">
                    <a16:rowId xmlns:a16="http://schemas.microsoft.com/office/drawing/2014/main" val="1714169985"/>
                  </a:ext>
                </a:extLst>
              </a:tr>
              <a:tr h="513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2016-17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8279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8301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422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5.4%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extLst>
                  <a:ext uri="{0D108BD9-81ED-4DB2-BD59-A6C34878D82A}">
                    <a16:rowId xmlns:a16="http://schemas.microsoft.com/office/drawing/2014/main" val="1891541609"/>
                  </a:ext>
                </a:extLst>
              </a:tr>
              <a:tr h="513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2017-18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8694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8688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387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4.7%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extLst>
                  <a:ext uri="{0D108BD9-81ED-4DB2-BD59-A6C34878D82A}">
                    <a16:rowId xmlns:a16="http://schemas.microsoft.com/office/drawing/2014/main" val="286973780"/>
                  </a:ext>
                </a:extLst>
              </a:tr>
              <a:tr h="513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2018-19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9126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9171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483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5.6%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extLst>
                  <a:ext uri="{0D108BD9-81ED-4DB2-BD59-A6C34878D82A}">
                    <a16:rowId xmlns:a16="http://schemas.microsoft.com/office/drawing/2014/main" val="1765115125"/>
                  </a:ext>
                </a:extLst>
              </a:tr>
              <a:tr h="513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2019-20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9592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9573*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</a:t>
                      </a:r>
                    </a:p>
                  </a:txBody>
                  <a:tcPr marL="9111" marR="9111" marT="911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4.4%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11" marR="9111" marT="9111" marB="0" anchor="b"/>
                </a:tc>
                <a:extLst>
                  <a:ext uri="{0D108BD9-81ED-4DB2-BD59-A6C34878D82A}">
                    <a16:rowId xmlns:a16="http://schemas.microsoft.com/office/drawing/2014/main" val="370812928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9C843F8-74BC-4A13-A52B-52C362874174}"/>
              </a:ext>
            </a:extLst>
          </p:cNvPr>
          <p:cNvSpPr/>
          <p:nvPr/>
        </p:nvSpPr>
        <p:spPr>
          <a:xfrm>
            <a:off x="0" y="-14189"/>
            <a:ext cx="12192000" cy="544559"/>
          </a:xfrm>
          <a:prstGeom prst="rect">
            <a:avLst/>
          </a:prstGeom>
          <a:solidFill>
            <a:srgbClr val="1C2F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37DF3D-75B0-4B2D-BB24-DC9FAB320DF2}"/>
              </a:ext>
            </a:extLst>
          </p:cNvPr>
          <p:cNvSpPr txBox="1"/>
          <p:nvPr/>
        </p:nvSpPr>
        <p:spPr>
          <a:xfrm>
            <a:off x="467436" y="27257"/>
            <a:ext cx="296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 o e r n e  I S D </a:t>
            </a:r>
          </a:p>
        </p:txBody>
      </p:sp>
    </p:spTree>
    <p:extLst>
      <p:ext uri="{BB962C8B-B14F-4D97-AF65-F5344CB8AC3E}">
        <p14:creationId xmlns:p14="http://schemas.microsoft.com/office/powerpoint/2010/main" val="126897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7FF69-6285-4EC3-9936-BCC3387C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4DB5D-74C7-4884-BAAA-28DC7D2A01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AEAF1B-1C56-43E0-AA09-151E6565A0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578C9-B868-4201-8EAC-CC7D31E4D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64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C673-6E5D-4F3E-8112-BB4B30526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41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DBEA75-F1AA-462F-B147-B656995E6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3050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309</Words>
  <Application>Microsoft Office PowerPoint</Application>
  <PresentationFormat>Widescreen</PresentationFormat>
  <Paragraphs>99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Rockwell</vt:lpstr>
      <vt:lpstr>Rockwell Condensed</vt:lpstr>
      <vt:lpstr>Rockwell Extra Bold</vt:lpstr>
      <vt:lpstr>Times New Roman</vt:lpstr>
      <vt:lpstr>Trebuchet MS</vt:lpstr>
      <vt:lpstr>Wingdings</vt:lpstr>
      <vt:lpstr>Office Theme</vt:lpstr>
      <vt:lpstr>Wood Type</vt:lpstr>
      <vt:lpstr>Presentation of Demographer’s Study to Kendall County Transportation Committee  October 22, 2019</vt:lpstr>
      <vt:lpstr>Background - Boerne ISD</vt:lpstr>
      <vt:lpstr>Perfect Storm – 2009 to 2011</vt:lpstr>
      <vt:lpstr>Impact of Robin Hood on Boerne ISD </vt:lpstr>
      <vt:lpstr>PowerPoint Presentation</vt:lpstr>
      <vt:lpstr>Enrollment Growth 2014-15 to 2019-20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the road…</vt:lpstr>
      <vt:lpstr>TOTAL MILEAGE</vt:lpstr>
      <vt:lpstr>PowerPoint Presentation</vt:lpstr>
      <vt:lpstr>PowerPoint Presentation</vt:lpstr>
      <vt:lpstr>PowerPoint Presentation</vt:lpstr>
      <vt:lpstr>Questions &amp;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Perfect Storm - 2011</dc:title>
  <dc:creator>Stahl, Mark D</dc:creator>
  <cp:lastModifiedBy>Stahl, Mark D</cp:lastModifiedBy>
  <cp:revision>9</cp:revision>
  <cp:lastPrinted>2019-10-22T18:03:47Z</cp:lastPrinted>
  <dcterms:created xsi:type="dcterms:W3CDTF">2019-10-15T20:13:12Z</dcterms:created>
  <dcterms:modified xsi:type="dcterms:W3CDTF">2019-10-22T18:13:29Z</dcterms:modified>
</cp:coreProperties>
</file>